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1489" r:id="rId2"/>
    <p:sldId id="463" r:id="rId3"/>
    <p:sldId id="1490" r:id="rId4"/>
    <p:sldId id="1498" r:id="rId5"/>
    <p:sldId id="1491" r:id="rId6"/>
    <p:sldId id="1524" r:id="rId7"/>
    <p:sldId id="1499" r:id="rId8"/>
    <p:sldId id="1525" r:id="rId9"/>
    <p:sldId id="1508" r:id="rId10"/>
    <p:sldId id="1612" r:id="rId11"/>
    <p:sldId id="1514" r:id="rId12"/>
    <p:sldId id="1506" r:id="rId13"/>
    <p:sldId id="1509" r:id="rId14"/>
    <p:sldId id="1517" r:id="rId15"/>
    <p:sldId id="1605" r:id="rId16"/>
    <p:sldId id="1607" r:id="rId17"/>
    <p:sldId id="1608" r:id="rId18"/>
    <p:sldId id="1609" r:id="rId19"/>
    <p:sldId id="1610" r:id="rId20"/>
    <p:sldId id="1611" r:id="rId21"/>
    <p:sldId id="1518" r:id="rId22"/>
    <p:sldId id="1600" r:id="rId23"/>
    <p:sldId id="1613" r:id="rId24"/>
    <p:sldId id="1614" r:id="rId25"/>
    <p:sldId id="1615" r:id="rId26"/>
    <p:sldId id="1616" r:id="rId27"/>
    <p:sldId id="1522" r:id="rId28"/>
  </p:sldIdLst>
  <p:sldSz cx="11879263" cy="68389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2D"/>
    <a:srgbClr val="D8BFEB"/>
    <a:srgbClr val="BA8CDC"/>
    <a:srgbClr val="EDF5E7"/>
    <a:srgbClr val="C7E1B5"/>
    <a:srgbClr val="83BC5C"/>
    <a:srgbClr val="F98BDF"/>
    <a:srgbClr val="FCCCF1"/>
    <a:srgbClr val="FEECFA"/>
    <a:srgbClr val="FBB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9" autoAdjust="0"/>
    <p:restoredTop sz="90991" autoAdjust="0"/>
  </p:normalViewPr>
  <p:slideViewPr>
    <p:cSldViewPr snapToGrid="0" showGuides="1">
      <p:cViewPr varScale="1">
        <p:scale>
          <a:sx n="118" d="100"/>
          <a:sy n="118" d="100"/>
        </p:scale>
        <p:origin x="-77" y="-226"/>
      </p:cViewPr>
      <p:guideLst>
        <p:guide orient="horz" pos="2160"/>
        <p:guide pos="3786"/>
      </p:guideLst>
    </p:cSldViewPr>
  </p:slideViewPr>
  <p:notesTextViewPr>
    <p:cViewPr>
      <p:scale>
        <a:sx n="1" d="1"/>
        <a:sy n="1" d="1"/>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DE3727-153B-BB4D-8C33-6FCB13FEFDA8}" type="datetimeFigureOut">
              <a:rPr kumimoji="1" lang="zh-CN" altLang="en-US" smtClean="0"/>
              <a:t>2019/1/21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68FD9-B20C-9741-AF06-AB19EC349905}" type="slidenum">
              <a:rPr kumimoji="1" lang="zh-CN" altLang="en-US" smtClean="0"/>
              <a:t>‹#›</a:t>
            </a:fld>
            <a:endParaRPr kumimoji="1" lang="zh-CN" altLang="en-US"/>
          </a:p>
        </p:txBody>
      </p:sp>
    </p:spTree>
    <p:extLst>
      <p:ext uri="{BB962C8B-B14F-4D97-AF65-F5344CB8AC3E}">
        <p14:creationId xmlns:p14="http://schemas.microsoft.com/office/powerpoint/2010/main" val="12076099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2019/1/21</a:t>
            </a:fld>
            <a:endParaRPr lang="zh-CN" altLang="en-US"/>
          </a:p>
        </p:txBody>
      </p:sp>
      <p:sp>
        <p:nvSpPr>
          <p:cNvPr id="4" name="幻灯片图像占位符 3"/>
          <p:cNvSpPr>
            <a:spLocks noGrp="1" noRot="1" noChangeAspect="1"/>
          </p:cNvSpPr>
          <p:nvPr>
            <p:ph type="sldImg" idx="2"/>
          </p:nvPr>
        </p:nvSpPr>
        <p:spPr>
          <a:xfrm>
            <a:off x="748966" y="1143000"/>
            <a:ext cx="5360068"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760619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smtClean="0"/>
              <a:t>涉及以下事项：</a:t>
            </a:r>
            <a:endParaRPr lang="en-US" altLang="zh-CN" dirty="0" smtClean="0"/>
          </a:p>
          <a:p>
            <a:r>
              <a:rPr lang="zh-CN" altLang="en-US" dirty="0" smtClean="0"/>
              <a:t>申请公网安备标识码；</a:t>
            </a:r>
            <a:endParaRPr lang="en-US" altLang="zh-CN" dirty="0" smtClean="0"/>
          </a:p>
          <a:p>
            <a:r>
              <a:rPr lang="zh-CN" altLang="en-US" dirty="0" smtClean="0"/>
              <a:t>申请党政机关标识码；</a:t>
            </a:r>
            <a:endParaRPr lang="en-US" altLang="zh-CN" dirty="0" smtClean="0"/>
          </a:p>
          <a:p>
            <a:r>
              <a:rPr lang="zh-CN" altLang="en-US" dirty="0" smtClean="0"/>
              <a:t>需要</a:t>
            </a:r>
            <a:r>
              <a:rPr lang="zh-CN" altLang="en-US" dirty="0"/>
              <a:t>重新</a:t>
            </a:r>
            <a:r>
              <a:rPr lang="zh-CN" altLang="en-US" dirty="0" smtClean="0"/>
              <a:t>备案或注销；</a:t>
            </a:r>
            <a:endParaRPr lang="en-US" altLang="zh-CN" dirty="0" smtClean="0"/>
          </a:p>
          <a:p>
            <a:r>
              <a:rPr lang="zh-CN" altLang="en-US" dirty="0" smtClean="0"/>
              <a:t>网站标识码信息修改；</a:t>
            </a:r>
            <a:endParaRPr lang="en-US" altLang="zh-CN" dirty="0" smtClean="0"/>
          </a:p>
          <a:p>
            <a:r>
              <a:rPr lang="zh-CN" altLang="en-US" dirty="0" smtClean="0"/>
              <a:t>二级域名申请；</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合作区官网后期会纳入市政府网站考核范围</a:t>
            </a:r>
            <a:r>
              <a:rPr lang="zh-CN" altLang="en-US" dirty="0" smtClean="0"/>
              <a:t>内。</a:t>
            </a:r>
            <a:endParaRPr lang="en-US" altLang="zh-CN" dirty="0" smtClean="0"/>
          </a:p>
          <a:p>
            <a:r>
              <a:rPr lang="zh-CN" altLang="en-US" dirty="0" smtClean="0"/>
              <a:t>一期开发针对非功能性考核指标。</a:t>
            </a:r>
            <a:endParaRPr lang="en-US" altLang="zh-CN" dirty="0" smtClean="0"/>
          </a:p>
          <a:p>
            <a:r>
              <a:rPr lang="zh-CN" altLang="en-US" dirty="0" smtClean="0"/>
              <a:t>网站</a:t>
            </a:r>
            <a:r>
              <a:rPr lang="zh-CN" altLang="en-US" dirty="0"/>
              <a:t>的开发建设需要技术开发、内容维护相关部门人员重度参与，互相</a:t>
            </a:r>
            <a:r>
              <a:rPr lang="zh-CN" altLang="en-US" dirty="0" smtClean="0"/>
              <a:t>配合。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smtClean="0"/>
              <a:t>支撑保障需要深圳政府在线提供合作区分厅，合作区尚未正式挂牌，可能无法使用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图中为：一级栏目和二级栏目，若有三级栏目，数量、名称可根据实际情况调整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smtClean="0"/>
              <a:t>日常</a:t>
            </a:r>
            <a:r>
              <a:rPr lang="zh-CN" altLang="en-US" dirty="0"/>
              <a:t>维护重点在于内容发布、更新频率以及安全防范，需要充足的人力、物力保障。</a:t>
            </a:r>
            <a:endParaRPr lang="en-US" altLang="zh-CN" dirty="0"/>
          </a:p>
          <a:p>
            <a:r>
              <a:rPr lang="zh-CN" altLang="en-US" dirty="0" smtClean="0"/>
              <a:t>各</a:t>
            </a:r>
            <a:r>
              <a:rPr lang="zh-CN" altLang="en-US" dirty="0"/>
              <a:t>区人员配备情况</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福田是</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个技术、</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个内容）</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大鹏是经服局提供技术保障（技术运维服务），综合办负责内容保障（</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人的内容服务团队）</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宝安是由信息中心提供技术支持、政务公开科主管网站，除科长外，有一人主管，一个运维团队（</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个技术运维、</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个内容保障）</a:t>
            </a:r>
            <a:r>
              <a:rPr lang="zh-CN" altLang="en-US"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其中办事大厅、政务公开、政民互动功能过于简单。现有网站栏目架构、功能已不能满足市政府网站考核要求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smtClean="0"/>
              <a:t>功能单一；</a:t>
            </a:r>
            <a:endParaRPr lang="en-US" altLang="zh-CN" dirty="0" smtClean="0"/>
          </a:p>
          <a:p>
            <a:r>
              <a:rPr lang="zh-CN" altLang="en-US" dirty="0" smtClean="0"/>
              <a:t>无审核、发布机制，容易出现安全事故</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不限于以上所列的政策依据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9300" y="1143000"/>
            <a:ext cx="5359400" cy="3086100"/>
          </a:xfrm>
        </p:spPr>
      </p:sp>
      <p:sp>
        <p:nvSpPr>
          <p:cNvPr id="3" name="备注占位符 2"/>
          <p:cNvSpPr>
            <a:spLocks noGrp="1"/>
          </p:cNvSpPr>
          <p:nvPr>
            <p:ph type="body" idx="1"/>
          </p:nvPr>
        </p:nvSpPr>
        <p:spPr/>
        <p:txBody>
          <a:bodyPr/>
          <a:lstStyle/>
          <a:p>
            <a:r>
              <a:rPr lang="zh-CN" altLang="en-US" dirty="0"/>
              <a:t>围绕考核指标结合现有栏目功能，构建了完整的栏目体系结构，分为一级栏目和二级栏目，若有三级栏目可根据实际情况调整</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无标题">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8"/>
          <p:cNvGrpSpPr/>
          <p:nvPr userDrawn="1"/>
        </p:nvGrpSpPr>
        <p:grpSpPr>
          <a:xfrm>
            <a:off x="355952" y="3552547"/>
            <a:ext cx="11212195" cy="548640"/>
            <a:chOff x="328930" y="3253740"/>
            <a:chExt cx="11212195" cy="548640"/>
          </a:xfrm>
        </p:grpSpPr>
        <p:sp>
          <p:nvSpPr>
            <p:cNvPr id="10" name="文本框 9"/>
            <p:cNvSpPr txBox="1"/>
            <p:nvPr userDrawn="1"/>
          </p:nvSpPr>
          <p:spPr>
            <a:xfrm>
              <a:off x="2644140" y="3253740"/>
              <a:ext cx="6804660" cy="548640"/>
            </a:xfrm>
            <a:prstGeom prst="rect">
              <a:avLst/>
            </a:prstGeom>
            <a:noFill/>
            <a:effectLst>
              <a:glow rad="495300">
                <a:srgbClr val="FFC000">
                  <a:alpha val="12000"/>
                </a:srgbClr>
              </a:glow>
            </a:effectLst>
          </p:spPr>
          <p:txBody>
            <a:bodyPr wrap="square" rtlCol="0">
              <a:spAutoFit/>
            </a:bodyPr>
            <a:lstStyle/>
            <a:p>
              <a:pPr algn="ctr"/>
              <a:r>
                <a:rPr kumimoji="1" lang="zh-CN" altLang="en-US" sz="2800" kern="1700" spc="2000" dirty="0">
                  <a:solidFill>
                    <a:srgbClr val="F4F4F4"/>
                  </a:solidFill>
                  <a:effectLst>
                    <a:glow rad="304800">
                      <a:srgbClr val="1D2324">
                        <a:alpha val="30000"/>
                      </a:srgbClr>
                    </a:glow>
                  </a:effectLst>
                  <a:uFillTx/>
                  <a:latin typeface="微软雅黑" panose="020B0503020204020204" charset="-122"/>
                  <a:ea typeface="微软雅黑" panose="020B0503020204020204" charset="-122"/>
                  <a:cs typeface="微软雅黑" panose="020B0503020204020204" charset="-122"/>
                </a:rPr>
                <a:t>从数据到智慧</a:t>
              </a:r>
            </a:p>
          </p:txBody>
        </p:sp>
        <p:grpSp>
          <p:nvGrpSpPr>
            <p:cNvPr id="11" name="组合 50"/>
            <p:cNvGrpSpPr/>
            <p:nvPr userDrawn="1"/>
          </p:nvGrpSpPr>
          <p:grpSpPr>
            <a:xfrm>
              <a:off x="328930" y="3528060"/>
              <a:ext cx="11212195" cy="0"/>
              <a:chOff x="518" y="5556"/>
              <a:chExt cx="17657" cy="0"/>
            </a:xfrm>
          </p:grpSpPr>
          <p:cxnSp>
            <p:nvCxnSpPr>
              <p:cNvPr id="12" name="直接连接符 46"/>
              <p:cNvCxnSpPr/>
              <p:nvPr/>
            </p:nvCxnSpPr>
            <p:spPr>
              <a:xfrm flipH="1">
                <a:off x="518"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9"/>
              <p:cNvCxnSpPr/>
              <p:nvPr/>
            </p:nvCxnSpPr>
            <p:spPr>
              <a:xfrm flipH="1">
                <a:off x="12223" y="5556"/>
                <a:ext cx="5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p:cNvSpPr txBox="1"/>
          <p:nvPr userDrawn="1"/>
        </p:nvSpPr>
        <p:spPr>
          <a:xfrm>
            <a:off x="4262556" y="4353625"/>
            <a:ext cx="3877458" cy="353943"/>
          </a:xfrm>
          <a:prstGeom prst="rect">
            <a:avLst/>
          </a:prstGeom>
          <a:noFill/>
        </p:spPr>
        <p:txBody>
          <a:bodyPr wrap="square" rtlCol="0">
            <a:spAutoFit/>
          </a:bodyPr>
          <a:lstStyle/>
          <a:p>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Data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Knowledge </a:t>
            </a:r>
            <a:r>
              <a:rPr kumimoji="1" lang="en-US" altLang="zh-CN" sz="1700" dirty="0">
                <a:solidFill>
                  <a:srgbClr val="F4F4F4">
                    <a:alpha val="83000"/>
                  </a:srgbClr>
                </a:solidFill>
                <a:effectLst>
                  <a:glow rad="419100">
                    <a:srgbClr val="1D2324">
                      <a:alpha val="44000"/>
                    </a:srgbClr>
                  </a:glow>
                </a:effectLst>
                <a:latin typeface="Wingdings" panose="05000000000000000000"/>
                <a:ea typeface="Wingdings" panose="05000000000000000000"/>
                <a:cs typeface="Wingdings" panose="05000000000000000000"/>
                <a:sym typeface="Wingdings" panose="05000000000000000000"/>
              </a:rPr>
              <a:t></a:t>
            </a:r>
            <a:r>
              <a:rPr kumimoji="1" lang="zh-CN" altLang="en-US"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 </a:t>
            </a:r>
            <a:r>
              <a:rPr kumimoji="1" lang="en-US" altLang="zh-CN" sz="1700" dirty="0">
                <a:solidFill>
                  <a:srgbClr val="F4F4F4">
                    <a:alpha val="83000"/>
                  </a:srgbClr>
                </a:solidFill>
                <a:effectLst>
                  <a:glow rad="419100">
                    <a:srgbClr val="1D2324">
                      <a:alpha val="44000"/>
                    </a:srgbClr>
                  </a:glow>
                </a:effectLst>
                <a:latin typeface="微软雅黑" panose="020B0503020204020204" charset="-122"/>
                <a:ea typeface="微软雅黑" panose="020B0503020204020204" charset="-122"/>
                <a:cs typeface="微软雅黑" panose="020B0503020204020204" charset="-122"/>
              </a:rPr>
              <a:t>Intelligence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可编辑">
    <p:spTree>
      <p:nvGrpSpPr>
        <p:cNvPr id="1" name=""/>
        <p:cNvGrpSpPr/>
        <p:nvPr/>
      </p:nvGrpSpPr>
      <p:grpSpPr>
        <a:xfrm>
          <a:off x="0" y="0"/>
          <a:ext cx="0" cy="0"/>
          <a:chOff x="0" y="0"/>
          <a:chExt cx="0" cy="0"/>
        </a:xfrm>
      </p:grpSpPr>
      <p:pic>
        <p:nvPicPr>
          <p:cNvPr id="8" name="图片 7" descr="企业简介 背景"/>
          <p:cNvPicPr>
            <a:picLocks noChangeAspect="1"/>
          </p:cNvPicPr>
          <p:nvPr userDrawn="1"/>
        </p:nvPicPr>
        <p:blipFill>
          <a:blip r:embed="rId2"/>
          <a:stretch>
            <a:fillRect/>
          </a:stretch>
        </p:blipFill>
        <p:spPr>
          <a:xfrm>
            <a:off x="-9525" y="-8890"/>
            <a:ext cx="11903075" cy="6849110"/>
          </a:xfrm>
          <a:prstGeom prst="rect">
            <a:avLst/>
          </a:prstGeom>
        </p:spPr>
      </p:pic>
      <p:pic>
        <p:nvPicPr>
          <p:cNvPr id="9" name="图片 8" descr="C:\Users\aggior11\Desktop\矢量智能对象.png矢量智能对象"/>
          <p:cNvPicPr>
            <a:picLocks noChangeAspect="1"/>
          </p:cNvPicPr>
          <p:nvPr userDrawn="1"/>
        </p:nvPicPr>
        <p:blipFill>
          <a:blip r:embed="rId3"/>
          <a:srcRect/>
          <a:stretch>
            <a:fillRect/>
          </a:stretch>
        </p:blipFill>
        <p:spPr>
          <a:xfrm rot="21060000" flipH="1" flipV="1">
            <a:off x="2725819" y="936006"/>
            <a:ext cx="6748676" cy="5926581"/>
          </a:xfrm>
          <a:prstGeom prst="rect">
            <a:avLst/>
          </a:prstGeom>
        </p:spPr>
      </p:pic>
      <p:sp>
        <p:nvSpPr>
          <p:cNvPr id="19" name="矩形 18"/>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userDrawn="1">
            <p:ph type="title"/>
          </p:nvPr>
        </p:nvSpPr>
        <p:spPr>
          <a:xfrm>
            <a:off x="2441515" y="2132236"/>
            <a:ext cx="7188904" cy="663943"/>
          </a:xfrm>
          <a:prstGeom prst="rect">
            <a:avLst/>
          </a:prstGeom>
        </p:spPr>
        <p:txBody>
          <a:bodyPr/>
          <a:lstStyle>
            <a:lvl1pPr algn="ctr">
              <a:defRPr sz="40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3" name="直线连接符 2"/>
          <p:cNvCxnSpPr/>
          <p:nvPr userDrawn="1"/>
        </p:nvCxnSpPr>
        <p:spPr>
          <a:xfrm flipV="1">
            <a:off x="2466176" y="3280704"/>
            <a:ext cx="7151911" cy="1161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 r="85940" b="90741"/>
          <a:stretch>
            <a:fillRect/>
          </a:stretch>
        </p:blipFill>
        <p:spPr>
          <a:xfrm>
            <a:off x="1" y="278624"/>
            <a:ext cx="1670521" cy="633236"/>
          </a:xfrm>
          <a:prstGeom prst="rect">
            <a:avLst/>
          </a:prstGeom>
          <a:effectLst>
            <a:outerShdw blurRad="50800" dist="38100" dir="5400000" algn="t" rotWithShape="0">
              <a:prstClr val="black">
                <a:alpha val="40000"/>
              </a:prstClr>
            </a:outerShdw>
          </a:effectLst>
        </p:spPr>
      </p:pic>
      <p:cxnSp>
        <p:nvCxnSpPr>
          <p:cNvPr id="9" name="直接连接符 8"/>
          <p:cNvCxnSpPr/>
          <p:nvPr/>
        </p:nvCxnSpPr>
        <p:spPr>
          <a:xfrm>
            <a:off x="1899444" y="911860"/>
            <a:ext cx="9583844" cy="0"/>
          </a:xfrm>
          <a:prstGeom prst="line">
            <a:avLst/>
          </a:prstGeom>
          <a:ln>
            <a:solidFill>
              <a:srgbClr val="0980CD"/>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69515" y="278624"/>
            <a:ext cx="0" cy="633236"/>
          </a:xfrm>
          <a:prstGeom prst="line">
            <a:avLst/>
          </a:prstGeom>
          <a:ln w="28575">
            <a:solidFill>
              <a:srgbClr val="0980CD"/>
            </a:solidFill>
          </a:ln>
        </p:spPr>
        <p:style>
          <a:lnRef idx="1">
            <a:schemeClr val="accent1"/>
          </a:lnRef>
          <a:fillRef idx="0">
            <a:schemeClr val="accent1"/>
          </a:fillRef>
          <a:effectRef idx="0">
            <a:schemeClr val="accent1"/>
          </a:effectRef>
          <a:fontRef idx="minor">
            <a:schemeClr val="tx1"/>
          </a:fontRef>
        </p:style>
      </p:cxnSp>
      <p:sp>
        <p:nvSpPr>
          <p:cNvPr id="8" name="标题 11"/>
          <p:cNvSpPr>
            <a:spLocks noGrp="1"/>
          </p:cNvSpPr>
          <p:nvPr>
            <p:ph type="title"/>
          </p:nvPr>
        </p:nvSpPr>
        <p:spPr>
          <a:xfrm>
            <a:off x="2054123" y="278624"/>
            <a:ext cx="9367294" cy="633236"/>
          </a:xfrm>
          <a:prstGeom prst="rect">
            <a:avLst/>
          </a:prstGeom>
        </p:spPr>
        <p:txBody>
          <a:bodyPr>
            <a:normAutofit/>
          </a:bodyPr>
          <a:lstStyle>
            <a:lvl1pPr>
              <a:defRPr sz="3590" b="1">
                <a:solidFill>
                  <a:srgbClr val="0980CD"/>
                </a:solidFill>
                <a:latin typeface="微软雅黑" panose="020B0503020204020204" charset="-122"/>
                <a:ea typeface="微软雅黑" panose="020B0503020204020204" charset="-122"/>
              </a:defRPr>
            </a:lvl1p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612524" y="1456443"/>
            <a:ext cx="10808893" cy="4825259"/>
          </a:xfrm>
          <a:prstGeom prst="rect">
            <a:avLst/>
          </a:prstGeom>
        </p:spPr>
        <p:txBody>
          <a:bodyPr/>
          <a:lstStyle>
            <a:lvl1pPr marL="513080" indent="-513080">
              <a:lnSpc>
                <a:spcPct val="150000"/>
              </a:lnSpc>
              <a:buClr>
                <a:srgbClr val="0980CD"/>
              </a:buClr>
              <a:buFont typeface="+mj-ea"/>
              <a:buAutoNum type="circleNumDbPlain"/>
              <a:defRPr>
                <a:solidFill>
                  <a:schemeClr val="tx1"/>
                </a:solidFill>
                <a:latin typeface="微软雅黑" panose="020B0503020204020204" charset="-122"/>
                <a:ea typeface="微软雅黑" panose="020B0503020204020204" charset="-122"/>
              </a:defRPr>
            </a:lvl1pPr>
            <a:lvl2pPr>
              <a:lnSpc>
                <a:spcPct val="150000"/>
              </a:lnSpc>
              <a:defRPr>
                <a:solidFill>
                  <a:schemeClr val="tx1"/>
                </a:solidFill>
                <a:latin typeface="微软雅黑" panose="020B0503020204020204" charset="-122"/>
                <a:ea typeface="微软雅黑" panose="020B0503020204020204" charset="-122"/>
              </a:defRPr>
            </a:lvl2pPr>
            <a:lvl3pPr>
              <a:lnSpc>
                <a:spcPct val="150000"/>
              </a:lnSpc>
              <a:defRPr>
                <a:solidFill>
                  <a:schemeClr val="tx1"/>
                </a:solidFill>
                <a:latin typeface="微软雅黑" panose="020B0503020204020204" charset="-122"/>
                <a:ea typeface="微软雅黑" panose="020B0503020204020204" charset="-122"/>
              </a:defRPr>
            </a:lvl3pPr>
            <a:lvl4pPr>
              <a:lnSpc>
                <a:spcPct val="150000"/>
              </a:lnSpc>
              <a:defRPr>
                <a:solidFill>
                  <a:schemeClr val="tx1"/>
                </a:solidFill>
                <a:latin typeface="微软雅黑" panose="020B0503020204020204" charset="-122"/>
                <a:ea typeface="微软雅黑" panose="020B0503020204020204" charset="-122"/>
              </a:defRPr>
            </a:lvl4pPr>
            <a:lvl5pPr>
              <a:lnSpc>
                <a:spcPct val="150000"/>
              </a:lnSpc>
              <a:defRPr>
                <a:solidFill>
                  <a:schemeClr val="tx1"/>
                </a:solidFill>
                <a:latin typeface="微软雅黑" panose="020B0503020204020204" charset="-122"/>
                <a:ea typeface="微软雅黑" panose="020B050302020402020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6677" y="6338693"/>
            <a:ext cx="2672763" cy="364111"/>
          </a:xfrm>
        </p:spPr>
        <p:txBody>
          <a:bodyPr/>
          <a:lstStyle/>
          <a:p>
            <a:fld id="{62A64D6B-67E8-4E7C-8D52-858B4CFFEC54}" type="datetimeFigureOut">
              <a:rPr lang="zh-CN" altLang="en-US" smtClean="0"/>
              <a:t>2019/1/21</a:t>
            </a:fld>
            <a:endParaRPr lang="zh-CN" altLang="en-US"/>
          </a:p>
        </p:txBody>
      </p:sp>
      <p:sp>
        <p:nvSpPr>
          <p:cNvPr id="3" name="Footer Placeholder 2"/>
          <p:cNvSpPr>
            <a:spLocks noGrp="1"/>
          </p:cNvSpPr>
          <p:nvPr>
            <p:ph type="ftr" sz="quarter" idx="11"/>
          </p:nvPr>
        </p:nvSpPr>
        <p:spPr>
          <a:xfrm>
            <a:off x="3934901" y="6338693"/>
            <a:ext cx="4009144" cy="364111"/>
          </a:xfrm>
        </p:spPr>
        <p:txBody>
          <a:bodyPr/>
          <a:lstStyle/>
          <a:p>
            <a:endParaRPr lang="zh-CN" altLang="en-US"/>
          </a:p>
        </p:txBody>
      </p:sp>
      <p:sp>
        <p:nvSpPr>
          <p:cNvPr id="4" name="Slide Number Placeholder 3"/>
          <p:cNvSpPr>
            <a:spLocks noGrp="1"/>
          </p:cNvSpPr>
          <p:nvPr>
            <p:ph type="sldNum" sz="quarter" idx="12"/>
          </p:nvPr>
        </p:nvSpPr>
        <p:spPr>
          <a:xfrm>
            <a:off x="8389505" y="6338693"/>
            <a:ext cx="2672763" cy="364111"/>
          </a:xfrm>
        </p:spPr>
        <p:txBody>
          <a:bodyPr/>
          <a:lstStyle/>
          <a:p>
            <a:fld id="{D5092081-5C39-41A4-85C3-7DE4E1E1BA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纯底图">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编号">
    <p:spTree>
      <p:nvGrpSpPr>
        <p:cNvPr id="1" name=""/>
        <p:cNvGrpSpPr/>
        <p:nvPr/>
      </p:nvGrpSpPr>
      <p:grpSpPr>
        <a:xfrm>
          <a:off x="0" y="0"/>
          <a:ext cx="0" cy="0"/>
          <a:chOff x="0" y="0"/>
          <a:chExt cx="0" cy="0"/>
        </a:xfrm>
      </p:grpSpPr>
      <p:sp>
        <p:nvSpPr>
          <p:cNvPr id="2"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rgbClr val="006699"/>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12"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rgbClr val="006699"/>
              </a:buClr>
              <a:buSzPct val="120000"/>
              <a:buFont typeface="Wingdings" panose="05000000000000000000" pitchFamily="2" charset="2"/>
              <a:buAutoNum type="circleNumWdBlackPlain"/>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8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rgbClr val="006699"/>
              </a:buClr>
              <a:buSzPct val="120000"/>
              <a:buFont typeface="Wingdings" panose="05000000000000000000" pitchFamily="2" charset="2"/>
              <a:buAutoNum type="circleNumWdBlackPlain"/>
              <a:defRPr sz="14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页－深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635" y="-3175"/>
            <a:ext cx="11903075" cy="6849110"/>
          </a:xfrm>
          <a:prstGeom prst="rect">
            <a:avLst/>
          </a:prstGeom>
        </p:spPr>
      </p:pic>
      <p:pic>
        <p:nvPicPr>
          <p:cNvPr id="8" name="图片 7" descr="C:\Users\aggior11\Desktop\矢量智能对象.png矢量智能对象"/>
          <p:cNvPicPr>
            <a:picLocks noChangeAspect="1"/>
          </p:cNvPicPr>
          <p:nvPr userDrawn="1"/>
        </p:nvPicPr>
        <p:blipFill>
          <a:blip r:embed="rId3"/>
          <a:srcRect/>
          <a:stretch>
            <a:fillRect/>
          </a:stretch>
        </p:blipFill>
        <p:spPr>
          <a:xfrm rot="10800000">
            <a:off x="2880360" y="279718"/>
            <a:ext cx="6118860" cy="6109335"/>
          </a:xfrm>
          <a:prstGeom prst="rect">
            <a:avLst/>
          </a:prstGeom>
        </p:spPr>
      </p:pic>
      <p:sp>
        <p:nvSpPr>
          <p:cNvPr id="17" name="矩形 16"/>
          <p:cNvSpPr/>
          <p:nvPr userDrawn="1"/>
        </p:nvSpPr>
        <p:spPr>
          <a:xfrm>
            <a:off x="0" y="127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p:ph type="title"/>
          </p:nvPr>
        </p:nvSpPr>
        <p:spPr>
          <a:xfrm>
            <a:off x="607867" y="386577"/>
            <a:ext cx="10718862" cy="524785"/>
          </a:xfrm>
          <a:prstGeom prst="rect">
            <a:avLst/>
          </a:prstGeom>
        </p:spPr>
        <p:txBody>
          <a:bodyPr/>
          <a:lstStyle>
            <a:lvl1pPr>
              <a:defRPr kumimoji="1" lang="zh-CN" altLang="en-US" sz="3400" kern="1200" dirty="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sp>
        <p:nvSpPr>
          <p:cNvPr id="9" name="内容占位符 2"/>
          <p:cNvSpPr>
            <a:spLocks noGrp="1"/>
          </p:cNvSpPr>
          <p:nvPr>
            <p:ph idx="1"/>
          </p:nvPr>
        </p:nvSpPr>
        <p:spPr>
          <a:xfrm>
            <a:off x="868960" y="1593081"/>
            <a:ext cx="10454703" cy="4690230"/>
          </a:xfrm>
          <a:prstGeom prst="rect">
            <a:avLst/>
          </a:prstGeom>
        </p:spPr>
        <p:txBody>
          <a:bodyPr/>
          <a:lstStyle>
            <a:lvl1pPr marL="4572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800">
                <a:solidFill>
                  <a:srgbClr val="FFFFFF"/>
                </a:solidFill>
                <a:latin typeface="微软雅黑" panose="020B0503020204020204" charset="-122"/>
                <a:ea typeface="微软雅黑" panose="020B0503020204020204" charset="-122"/>
                <a:cs typeface="微软雅黑" panose="020B0503020204020204" charset="-122"/>
              </a:defRPr>
            </a:lvl1pPr>
            <a:lvl2pPr marL="800100" indent="-457200">
              <a:lnSpc>
                <a:spcPct val="120000"/>
              </a:lnSpc>
              <a:spcBef>
                <a:spcPts val="1800"/>
              </a:spcBef>
              <a:spcAft>
                <a:spcPts val="0"/>
              </a:spcAft>
              <a:buClr>
                <a:schemeClr val="bg1"/>
              </a:buClr>
              <a:buSzPct val="120000"/>
              <a:buFont typeface="Wingdings" panose="05000000000000000000" pitchFamily="2" charset="2"/>
              <a:buAutoNum type="circleNumWdBlackPlain"/>
              <a:defRPr sz="2000">
                <a:solidFill>
                  <a:srgbClr val="FFFFFF"/>
                </a:solidFill>
                <a:latin typeface="微软雅黑" panose="020B0503020204020204" charset="-122"/>
                <a:ea typeface="微软雅黑" panose="020B0503020204020204" charset="-122"/>
                <a:cs typeface="微软雅黑" panose="020B0503020204020204" charset="-122"/>
              </a:defRPr>
            </a:lvl2pPr>
            <a:lvl3pPr marL="10287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800">
                <a:solidFill>
                  <a:srgbClr val="FFFFFF"/>
                </a:solidFill>
                <a:latin typeface="微软雅黑" panose="020B0503020204020204" charset="-122"/>
                <a:ea typeface="微软雅黑" panose="020B0503020204020204" charset="-122"/>
                <a:cs typeface="微软雅黑" panose="020B0503020204020204" charset="-122"/>
              </a:defRPr>
            </a:lvl3pPr>
            <a:lvl4pPr marL="13716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600">
                <a:solidFill>
                  <a:srgbClr val="FFFFFF"/>
                </a:solidFill>
                <a:latin typeface="微软雅黑" panose="020B0503020204020204" charset="-122"/>
                <a:ea typeface="微软雅黑" panose="020B0503020204020204" charset="-122"/>
                <a:cs typeface="微软雅黑" panose="020B0503020204020204" charset="-122"/>
              </a:defRPr>
            </a:lvl4pPr>
            <a:lvl5pPr marL="1714500" indent="-342900">
              <a:lnSpc>
                <a:spcPct val="120000"/>
              </a:lnSpc>
              <a:spcBef>
                <a:spcPts val="1800"/>
              </a:spcBef>
              <a:spcAft>
                <a:spcPts val="0"/>
              </a:spcAft>
              <a:buClr>
                <a:schemeClr val="bg1"/>
              </a:buClr>
              <a:buSzPct val="120000"/>
              <a:buFont typeface="Wingdings" panose="05000000000000000000" pitchFamily="2" charset="2"/>
              <a:buAutoNum type="circleNumWdBlackPlain"/>
              <a:defRPr sz="1400">
                <a:solidFill>
                  <a:srgbClr val="FFFFFF"/>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分割页－纯色">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割页1">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5372608" y="2850991"/>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960250" y="2867948"/>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割页2">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p:cNvSpPr>
            <a:spLocks noGrp="1"/>
          </p:cNvSpPr>
          <p:nvPr>
            <p:ph type="title"/>
          </p:nvPr>
        </p:nvSpPr>
        <p:spPr>
          <a:xfrm>
            <a:off x="4870861" y="2904318"/>
            <a:ext cx="6506655" cy="663943"/>
          </a:xfrm>
          <a:prstGeom prst="rect">
            <a:avLst/>
          </a:prstGeom>
        </p:spPr>
        <p:txBody>
          <a:bodyPr/>
          <a:lstStyle>
            <a:lvl1pPr>
              <a:defRPr sz="3800"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a:off x="4442823" y="2852969"/>
            <a:ext cx="0" cy="7134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矩形 1"/>
          <p:cNvSpPr/>
          <p:nvPr userDrawn="1"/>
        </p:nvSpPr>
        <p:spPr>
          <a:xfrm>
            <a:off x="2994805" y="2885335"/>
            <a:ext cx="940777" cy="674291"/>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割页3">
    <p:spTree>
      <p:nvGrpSpPr>
        <p:cNvPr id="1" name=""/>
        <p:cNvGrpSpPr/>
        <p:nvPr/>
      </p:nvGrpSpPr>
      <p:grpSpPr>
        <a:xfrm>
          <a:off x="0" y="0"/>
          <a:ext cx="0" cy="0"/>
          <a:chOff x="0" y="0"/>
          <a:chExt cx="0" cy="0"/>
        </a:xfrm>
      </p:grpSpPr>
      <p:pic>
        <p:nvPicPr>
          <p:cNvPr id="7" name="图片 6" descr="企业简介 背景"/>
          <p:cNvPicPr>
            <a:picLocks noChangeAspect="1"/>
          </p:cNvPicPr>
          <p:nvPr userDrawn="1"/>
        </p:nvPicPr>
        <p:blipFill>
          <a:blip r:embed="rId2"/>
          <a:stretch>
            <a:fillRect/>
          </a:stretch>
        </p:blipFill>
        <p:spPr>
          <a:xfrm>
            <a:off x="-9525" y="-8890"/>
            <a:ext cx="11903075" cy="6849110"/>
          </a:xfrm>
          <a:prstGeom prst="rect">
            <a:avLst/>
          </a:prstGeom>
        </p:spPr>
      </p:pic>
      <p:sp>
        <p:nvSpPr>
          <p:cNvPr id="10" name="矩形 9"/>
          <p:cNvSpPr/>
          <p:nvPr userDrawn="1"/>
        </p:nvSpPr>
        <p:spPr>
          <a:xfrm>
            <a:off x="0" y="0"/>
            <a:ext cx="11897360" cy="6837680"/>
          </a:xfrm>
          <a:prstGeom prst="rect">
            <a:avLst/>
          </a:prstGeom>
          <a:solidFill>
            <a:srgbClr val="1271CA">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4525910" y="3009863"/>
            <a:ext cx="6506655" cy="663943"/>
          </a:xfrm>
          <a:prstGeom prst="rect">
            <a:avLst/>
          </a:prstGeom>
        </p:spPr>
        <p:txBody>
          <a:bodyPr/>
          <a:lstStyle>
            <a:lvl1pPr>
              <a:defRPr sz="3800" i="1" spc="3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p>
        </p:txBody>
      </p:sp>
      <p:cxnSp>
        <p:nvCxnSpPr>
          <p:cNvPr id="15" name="直线连接符 14"/>
          <p:cNvCxnSpPr/>
          <p:nvPr userDrawn="1"/>
        </p:nvCxnSpPr>
        <p:spPr>
          <a:xfrm flipH="1">
            <a:off x="3972435" y="2806929"/>
            <a:ext cx="747127" cy="85354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1860" rtl="0" eaLnBrk="1" latinLnBrk="0" hangingPunct="1">
        <a:lnSpc>
          <a:spcPct val="90000"/>
        </a:lnSpc>
        <a:spcBef>
          <a:spcPct val="0"/>
        </a:spcBef>
        <a:buNone/>
        <a:defRPr sz="4390" kern="1200">
          <a:solidFill>
            <a:schemeClr val="tx1"/>
          </a:solidFill>
          <a:latin typeface="+mj-lt"/>
          <a:ea typeface="+mj-ea"/>
          <a:cs typeface="+mj-cs"/>
        </a:defRPr>
      </a:lvl1pPr>
    </p:titleStyle>
    <p:bodyStyle>
      <a:lvl1pPr marL="227965" indent="-227330" algn="l" defTabSz="911860" rtl="0" eaLnBrk="1" latinLnBrk="0" hangingPunct="1">
        <a:lnSpc>
          <a:spcPct val="90000"/>
        </a:lnSpc>
        <a:spcBef>
          <a:spcPct val="200000"/>
        </a:spcBef>
        <a:buFont typeface="Arial" panose="020B0604020202020204" pitchFamily="34" charset="0"/>
        <a:buChar char="•"/>
        <a:defRPr sz="2795" kern="1200">
          <a:solidFill>
            <a:schemeClr val="tx1"/>
          </a:solidFill>
          <a:latin typeface="+mn-lt"/>
          <a:ea typeface="+mn-ea"/>
          <a:cs typeface="+mn-cs"/>
        </a:defRPr>
      </a:lvl1pPr>
      <a:lvl2pPr marL="683895" indent="-227330" algn="l" defTabSz="911860" rtl="0" eaLnBrk="1" latinLnBrk="0" hangingPunct="1">
        <a:lnSpc>
          <a:spcPct val="90000"/>
        </a:lnSpc>
        <a:spcBef>
          <a:spcPct val="100000"/>
        </a:spcBef>
        <a:buFont typeface="Arial" panose="020B0604020202020204" pitchFamily="34" charset="0"/>
        <a:buChar char="•"/>
        <a:defRPr sz="2395" kern="1200">
          <a:solidFill>
            <a:schemeClr val="tx1"/>
          </a:solidFill>
          <a:latin typeface="+mn-lt"/>
          <a:ea typeface="+mn-ea"/>
          <a:cs typeface="+mn-cs"/>
        </a:defRPr>
      </a:lvl2pPr>
      <a:lvl3pPr marL="1139825" indent="-227330" algn="l" defTabSz="911860" rtl="0" eaLnBrk="1" latinLnBrk="0" hangingPunct="1">
        <a:lnSpc>
          <a:spcPct val="90000"/>
        </a:lnSpc>
        <a:spcBef>
          <a:spcPct val="100000"/>
        </a:spcBef>
        <a:buFont typeface="Arial" panose="020B0604020202020204" pitchFamily="34" charset="0"/>
        <a:buChar char="•"/>
        <a:defRPr sz="1995" kern="1200">
          <a:solidFill>
            <a:schemeClr val="tx1"/>
          </a:solidFill>
          <a:latin typeface="+mn-lt"/>
          <a:ea typeface="+mn-ea"/>
          <a:cs typeface="+mn-cs"/>
        </a:defRPr>
      </a:lvl3pPr>
      <a:lvl4pPr marL="1595755"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4pPr>
      <a:lvl5pPr marL="205232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5pPr>
      <a:lvl6pPr marL="250825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6pPr>
      <a:lvl7pPr marL="296418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7pPr>
      <a:lvl8pPr marL="342011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8pPr>
      <a:lvl9pPr marL="3876040" indent="-227330"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860" rtl="0" eaLnBrk="1" latinLnBrk="0" hangingPunct="1">
        <a:defRPr sz="1795" kern="1200">
          <a:solidFill>
            <a:schemeClr val="tx1"/>
          </a:solidFill>
          <a:latin typeface="+mn-lt"/>
          <a:ea typeface="+mn-ea"/>
          <a:cs typeface="+mn-cs"/>
        </a:defRPr>
      </a:lvl1pPr>
      <a:lvl2pPr marL="455930" algn="l" defTabSz="911860" rtl="0" eaLnBrk="1" latinLnBrk="0" hangingPunct="1">
        <a:defRPr sz="1795" kern="1200">
          <a:solidFill>
            <a:schemeClr val="tx1"/>
          </a:solidFill>
          <a:latin typeface="+mn-lt"/>
          <a:ea typeface="+mn-ea"/>
          <a:cs typeface="+mn-cs"/>
        </a:defRPr>
      </a:lvl2pPr>
      <a:lvl3pPr marL="911860" algn="l" defTabSz="911860" rtl="0" eaLnBrk="1" latinLnBrk="0" hangingPunct="1">
        <a:defRPr sz="1795" kern="1200">
          <a:solidFill>
            <a:schemeClr val="tx1"/>
          </a:solidFill>
          <a:latin typeface="+mn-lt"/>
          <a:ea typeface="+mn-ea"/>
          <a:cs typeface="+mn-cs"/>
        </a:defRPr>
      </a:lvl3pPr>
      <a:lvl4pPr marL="1367790" algn="l" defTabSz="911860" rtl="0" eaLnBrk="1" latinLnBrk="0" hangingPunct="1">
        <a:defRPr sz="1795" kern="1200">
          <a:solidFill>
            <a:schemeClr val="tx1"/>
          </a:solidFill>
          <a:latin typeface="+mn-lt"/>
          <a:ea typeface="+mn-ea"/>
          <a:cs typeface="+mn-cs"/>
        </a:defRPr>
      </a:lvl4pPr>
      <a:lvl5pPr marL="1823720" algn="l" defTabSz="911860" rtl="0" eaLnBrk="1" latinLnBrk="0" hangingPunct="1">
        <a:defRPr sz="1795" kern="1200">
          <a:solidFill>
            <a:schemeClr val="tx1"/>
          </a:solidFill>
          <a:latin typeface="+mn-lt"/>
          <a:ea typeface="+mn-ea"/>
          <a:cs typeface="+mn-cs"/>
        </a:defRPr>
      </a:lvl5pPr>
      <a:lvl6pPr marL="2280285" algn="l" defTabSz="911860" rtl="0" eaLnBrk="1" latinLnBrk="0" hangingPunct="1">
        <a:defRPr sz="1795" kern="1200">
          <a:solidFill>
            <a:schemeClr val="tx1"/>
          </a:solidFill>
          <a:latin typeface="+mn-lt"/>
          <a:ea typeface="+mn-ea"/>
          <a:cs typeface="+mn-cs"/>
        </a:defRPr>
      </a:lvl6pPr>
      <a:lvl7pPr marL="2736215" algn="l" defTabSz="911860" rtl="0" eaLnBrk="1" latinLnBrk="0" hangingPunct="1">
        <a:defRPr sz="1795" kern="1200">
          <a:solidFill>
            <a:schemeClr val="tx1"/>
          </a:solidFill>
          <a:latin typeface="+mn-lt"/>
          <a:ea typeface="+mn-ea"/>
          <a:cs typeface="+mn-cs"/>
        </a:defRPr>
      </a:lvl7pPr>
      <a:lvl8pPr marL="3192145" algn="l" defTabSz="911860" rtl="0" eaLnBrk="1" latinLnBrk="0" hangingPunct="1">
        <a:defRPr sz="1795" kern="1200">
          <a:solidFill>
            <a:schemeClr val="tx1"/>
          </a:solidFill>
          <a:latin typeface="+mn-lt"/>
          <a:ea typeface="+mn-ea"/>
          <a:cs typeface="+mn-cs"/>
        </a:defRPr>
      </a:lvl8pPr>
      <a:lvl9pPr marL="3648075" algn="l" defTabSz="91186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notesSlide" Target="../notesSlides/notesSlide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16.xml"/><Relationship Id="rId5" Type="http://schemas.openxmlformats.org/officeDocument/2006/relationships/hyperlink" Target="http://sso.sz.gov.cn/pub/sstbhzq/"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6212" y="2688036"/>
            <a:ext cx="10718862" cy="1282965"/>
          </a:xfrm>
          <a:prstGeom prst="rect">
            <a:avLst/>
          </a:prstGeom>
        </p:spPr>
        <p:txBody>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r>
              <a:rPr lang="zh-CN" altLang="en-US" sz="4800" dirty="0" smtClean="0">
                <a:solidFill>
                  <a:schemeClr val="bg1"/>
                </a:solidFill>
                <a:latin typeface="微软雅黑" panose="020B0503020204020204" charset="-122"/>
                <a:ea typeface="微软雅黑" panose="020B0503020204020204" charset="-122"/>
              </a:rPr>
              <a:t>深圳特别合作</a:t>
            </a:r>
            <a:r>
              <a:rPr lang="zh-CN" altLang="en-US" sz="4800" dirty="0">
                <a:solidFill>
                  <a:schemeClr val="bg1"/>
                </a:solidFill>
                <a:latin typeface="微软雅黑" panose="020B0503020204020204" charset="-122"/>
                <a:ea typeface="微软雅黑" panose="020B0503020204020204" charset="-122"/>
              </a:rPr>
              <a:t>区官网改版</a:t>
            </a:r>
            <a:r>
              <a:rPr lang="zh-CN" altLang="en-US" sz="4800" dirty="0" smtClean="0">
                <a:solidFill>
                  <a:schemeClr val="bg1"/>
                </a:solidFill>
                <a:latin typeface="微软雅黑" panose="020B0503020204020204" charset="-122"/>
                <a:ea typeface="微软雅黑" panose="020B0503020204020204" charset="-122"/>
              </a:rPr>
              <a:t>升级建设汇报</a:t>
            </a:r>
            <a:endParaRPr lang="zh-CN" altLang="en-US" sz="4800" dirty="0">
              <a:solidFill>
                <a:schemeClr val="bg1"/>
              </a:solidFill>
              <a:latin typeface="微软雅黑" panose="020B0503020204020204" charset="-122"/>
              <a:ea typeface="微软雅黑" panose="020B0503020204020204" charset="-122"/>
            </a:endParaRPr>
          </a:p>
        </p:txBody>
      </p:sp>
      <p:sp>
        <p:nvSpPr>
          <p:cNvPr id="6" name="文本框 2"/>
          <p:cNvSpPr txBox="1"/>
          <p:nvPr/>
        </p:nvSpPr>
        <p:spPr>
          <a:xfrm>
            <a:off x="3387631" y="4845954"/>
            <a:ext cx="5036024" cy="1198880"/>
          </a:xfrm>
          <a:prstGeom prst="rect">
            <a:avLst/>
          </a:prstGeom>
          <a:noFill/>
        </p:spPr>
        <p:txBody>
          <a:bodyPr wrap="square" rtlCol="0">
            <a:spAutoFit/>
          </a:bodyPr>
          <a:lstStyle/>
          <a:p>
            <a:pPr algn="ctr"/>
            <a:r>
              <a:rPr lang="zh-CN" altLang="en-US" sz="2400" b="1" dirty="0">
                <a:solidFill>
                  <a:schemeClr val="bg1"/>
                </a:solidFill>
                <a:latin typeface="+mn-ea"/>
              </a:rPr>
              <a:t>深汕特别合作区智慧城市研究院</a:t>
            </a:r>
            <a:endParaRPr lang="en-US" altLang="zh-CN" sz="2400" b="1" dirty="0">
              <a:solidFill>
                <a:schemeClr val="bg1"/>
              </a:solidFill>
              <a:latin typeface="+mn-ea"/>
            </a:endParaRPr>
          </a:p>
          <a:p>
            <a:pPr algn="ctr"/>
            <a:endParaRPr lang="en-US" altLang="zh-CN" sz="2400" b="1" dirty="0">
              <a:solidFill>
                <a:schemeClr val="bg1"/>
              </a:solidFill>
              <a:latin typeface="+mn-ea"/>
            </a:endParaRPr>
          </a:p>
          <a:p>
            <a:pPr algn="ctr"/>
            <a:r>
              <a:rPr lang="en-US" altLang="zh-CN" sz="2400" b="1" dirty="0">
                <a:solidFill>
                  <a:schemeClr val="bg1"/>
                </a:solidFill>
                <a:latin typeface="+mn-ea"/>
              </a:rPr>
              <a:t>2019</a:t>
            </a:r>
            <a:r>
              <a:rPr lang="zh-CN" altLang="en-US" sz="2400" b="1" dirty="0">
                <a:solidFill>
                  <a:schemeClr val="bg1"/>
                </a:solidFill>
                <a:latin typeface="+mn-ea"/>
              </a:rPr>
              <a:t>年</a:t>
            </a:r>
            <a:r>
              <a:rPr lang="en-US" altLang="zh-CN" sz="2400" b="1" dirty="0">
                <a:solidFill>
                  <a:schemeClr val="bg1"/>
                </a:solidFill>
                <a:latin typeface="+mn-ea"/>
              </a:rPr>
              <a:t>1</a:t>
            </a:r>
            <a:r>
              <a:rPr lang="zh-CN" altLang="en-US" sz="2400" b="1" dirty="0">
                <a:solidFill>
                  <a:schemeClr val="bg1"/>
                </a:solidFill>
                <a:latin typeface="+mn-ea"/>
              </a:rPr>
              <a:t>月</a:t>
            </a:r>
            <a:endParaRPr lang="en-US" altLang="zh-CN" sz="2400" b="1" dirty="0">
              <a:solidFill>
                <a:schemeClr val="bg1"/>
              </a:solidFill>
              <a:latin typeface="+mn-ea"/>
            </a:endParaRPr>
          </a:p>
        </p:txBody>
      </p:sp>
      <p:cxnSp>
        <p:nvCxnSpPr>
          <p:cNvPr id="7" name="直线连接符 4"/>
          <p:cNvCxnSpPr/>
          <p:nvPr/>
        </p:nvCxnSpPr>
        <p:spPr>
          <a:xfrm flipV="1">
            <a:off x="1703799" y="4081076"/>
            <a:ext cx="8407021" cy="272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10"/>
          <p:cNvSpPr txBox="1"/>
          <p:nvPr/>
        </p:nvSpPr>
        <p:spPr>
          <a:xfrm>
            <a:off x="338197" y="501916"/>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务实</a:t>
            </a:r>
          </a:p>
        </p:txBody>
      </p:sp>
      <p:sp>
        <p:nvSpPr>
          <p:cNvPr id="9" name="TextBox 11"/>
          <p:cNvSpPr txBox="1"/>
          <p:nvPr/>
        </p:nvSpPr>
        <p:spPr>
          <a:xfrm>
            <a:off x="3790087" y="5019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创新</a:t>
            </a:r>
          </a:p>
        </p:txBody>
      </p:sp>
      <p:sp>
        <p:nvSpPr>
          <p:cNvPr id="10" name="TextBox 12"/>
          <p:cNvSpPr txBox="1"/>
          <p:nvPr/>
        </p:nvSpPr>
        <p:spPr>
          <a:xfrm>
            <a:off x="7001371" y="501918"/>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责任</a:t>
            </a:r>
          </a:p>
        </p:txBody>
      </p:sp>
      <p:sp>
        <p:nvSpPr>
          <p:cNvPr id="11" name="TextBox 13"/>
          <p:cNvSpPr txBox="1"/>
          <p:nvPr/>
        </p:nvSpPr>
        <p:spPr>
          <a:xfrm>
            <a:off x="10017330" y="522517"/>
            <a:ext cx="1429318" cy="584775"/>
          </a:xfrm>
          <a:prstGeom prst="rect">
            <a:avLst/>
          </a:prstGeom>
          <a:noFill/>
        </p:spPr>
        <p:txBody>
          <a:bodyPr wrap="square" rtlCol="0">
            <a:spAutoFit/>
          </a:bodyPr>
          <a:lstStyle/>
          <a:p>
            <a:pPr algn="ctr"/>
            <a:r>
              <a:rPr lang="zh-CN" altLang="en-US" sz="3200" dirty="0">
                <a:solidFill>
                  <a:srgbClr val="00B0F0"/>
                </a:solidFill>
                <a:latin typeface="隶书" panose="02010509060101010101" pitchFamily="49" charset="-122"/>
                <a:ea typeface="隶书" panose="02010509060101010101" pitchFamily="49" charset="-122"/>
              </a:rPr>
              <a:t>梦想</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smtClean="0"/>
              <a:t>建设</a:t>
            </a:r>
            <a:r>
              <a:rPr lang="zh-CN" altLang="en-US" sz="3200" dirty="0" smtClean="0"/>
              <a:t>考核依据</a:t>
            </a:r>
            <a:endParaRPr lang="zh-CN" altLang="en-US" sz="3200" dirty="0"/>
          </a:p>
        </p:txBody>
      </p:sp>
      <p:sp>
        <p:nvSpPr>
          <p:cNvPr id="4" name="TextBox 3"/>
          <p:cNvSpPr txBox="1"/>
          <p:nvPr/>
        </p:nvSpPr>
        <p:spPr>
          <a:xfrm>
            <a:off x="974034" y="1088663"/>
            <a:ext cx="10608366" cy="4850174"/>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信息公开条例</a:t>
            </a:r>
            <a:r>
              <a:rPr lang="en-US" altLang="zh-CN" sz="1600" dirty="0">
                <a:solidFill>
                  <a:schemeClr val="tx1">
                    <a:lumMod val="85000"/>
                    <a:lumOff val="15000"/>
                  </a:schemeClr>
                </a:solidFill>
                <a:latin typeface="微软雅黑" panose="020B0503020204020204" charset="-122"/>
                <a:ea typeface="微软雅黑" panose="020B0503020204020204" charset="-122"/>
              </a:rPr>
              <a:t>》</a:t>
            </a: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国务院办公厅关于印发</a:t>
            </a:r>
            <a:r>
              <a:rPr lang="en-US" altLang="zh-CN" sz="1600" dirty="0">
                <a:solidFill>
                  <a:schemeClr val="tx1">
                    <a:lumMod val="85000"/>
                    <a:lumOff val="15000"/>
                  </a:schemeClr>
                </a:solidFill>
                <a:latin typeface="微软雅黑" panose="020B0503020204020204" charset="-122"/>
                <a:ea typeface="微软雅黑" panose="020B0503020204020204" charset="-122"/>
              </a:rPr>
              <a:t>2018</a:t>
            </a:r>
            <a:r>
              <a:rPr lang="zh-CN" altLang="en-US" sz="1600" dirty="0">
                <a:solidFill>
                  <a:schemeClr val="tx1">
                    <a:lumMod val="85000"/>
                    <a:lumOff val="15000"/>
                  </a:schemeClr>
                </a:solidFill>
                <a:latin typeface="微软雅黑" panose="020B0503020204020204" charset="-122"/>
                <a:ea typeface="微软雅黑" panose="020B0503020204020204" charset="-122"/>
              </a:rPr>
              <a:t>年政务公开工作要点的通知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〔2018〕23</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国务院办公厅关于推进公共资源配置领域政府信息公开的意见</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（国办发</a:t>
            </a:r>
            <a:r>
              <a:rPr lang="en-US" altLang="zh-CN" sz="1600" dirty="0">
                <a:solidFill>
                  <a:schemeClr val="tx1">
                    <a:lumMod val="85000"/>
                    <a:lumOff val="15000"/>
                  </a:schemeClr>
                </a:solidFill>
                <a:latin typeface="微软雅黑" panose="020B0503020204020204" charset="-122"/>
                <a:ea typeface="微软雅黑" panose="020B0503020204020204" charset="-122"/>
              </a:rPr>
              <a:t>〔2017〕97</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《国务院办公厅关于印发政府网站发展指引的通知》（国办发〔</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47</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国务院办公厅关于印发“互联网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政务服务”技术体系建设指南的通知</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国办函</a:t>
            </a:r>
            <a:r>
              <a:rPr lang="en-US" altLang="zh-CN" sz="1600" dirty="0">
                <a:latin typeface="微软雅黑" panose="020B0503020204020204" charset="-122"/>
                <a:ea typeface="微软雅黑" panose="020B0503020204020204" charset="-122"/>
              </a:rPr>
              <a:t>〔2016〕108</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国务院办公厅关于加强政府网站信息内容建设的意见</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国办发</a:t>
            </a:r>
            <a:r>
              <a:rPr lang="en-US" altLang="zh-CN" sz="1600" dirty="0">
                <a:latin typeface="微软雅黑" panose="020B0503020204020204" charset="-122"/>
                <a:ea typeface="微软雅黑" panose="020B0503020204020204" charset="-122"/>
              </a:rPr>
              <a:t>〔2014〕57</a:t>
            </a:r>
            <a:r>
              <a:rPr lang="zh-CN" altLang="en-US"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《广东省人民政府办公厅关于推进基层政府网站集约化建设的通知》（粤办函〔</a:t>
            </a:r>
            <a:r>
              <a:rPr lang="en-US" altLang="zh-CN" sz="1600" dirty="0">
                <a:latin typeface="微软雅黑" panose="020B0503020204020204" charset="-122"/>
                <a:ea typeface="微软雅黑" panose="020B0503020204020204" charset="-122"/>
              </a:rPr>
              <a:t>2017</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156</a:t>
            </a:r>
            <a:r>
              <a:rPr lang="zh-CN" altLang="zh-CN" sz="1600" dirty="0">
                <a:latin typeface="微软雅黑" panose="020B0503020204020204" charset="-122"/>
                <a:ea typeface="微软雅黑" panose="020B0503020204020204" charset="-122"/>
              </a:rPr>
              <a:t>号）</a:t>
            </a:r>
            <a:endParaRPr lang="en-US"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广东省人民政府办公厅关于修订重点领域信息公开专栏建设规范的通知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 粤办函</a:t>
            </a:r>
            <a:r>
              <a:rPr lang="en-US" altLang="zh-CN" sz="1600" dirty="0">
                <a:solidFill>
                  <a:schemeClr val="tx1">
                    <a:lumMod val="85000"/>
                    <a:lumOff val="15000"/>
                  </a:schemeClr>
                </a:solidFill>
                <a:latin typeface="微软雅黑" panose="020B0503020204020204" charset="-122"/>
                <a:ea typeface="微软雅黑" panose="020B0503020204020204" charset="-122"/>
              </a:rPr>
              <a:t>〔 2016〕474</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charset="-122"/>
                <a:ea typeface="微软雅黑" panose="020B0503020204020204" charset="-122"/>
              </a:rPr>
              <a:t>《广东省政府网站考评办法》（粤办函〔</a:t>
            </a:r>
            <a:r>
              <a:rPr lang="en-US" altLang="zh-CN" sz="1600" dirty="0">
                <a:latin typeface="微软雅黑" panose="020B0503020204020204" charset="-122"/>
                <a:ea typeface="微软雅黑" panose="020B0503020204020204" charset="-122"/>
              </a:rPr>
              <a:t>2015</a:t>
            </a:r>
            <a:r>
              <a:rPr lang="zh-CN" altLang="zh-CN"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55</a:t>
            </a:r>
            <a:r>
              <a:rPr lang="zh-CN" altLang="zh-CN" sz="1600" dirty="0">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深圳市人民政府印发关于加大营商环境改革力度若干措施的通知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深府</a:t>
            </a:r>
            <a:r>
              <a:rPr lang="en-US" altLang="zh-CN" sz="1600" dirty="0">
                <a:solidFill>
                  <a:schemeClr val="tx1">
                    <a:lumMod val="85000"/>
                    <a:lumOff val="15000"/>
                  </a:schemeClr>
                </a:solidFill>
                <a:latin typeface="微软雅黑" panose="020B0503020204020204" charset="-122"/>
                <a:ea typeface="微软雅黑" panose="020B0503020204020204" charset="-122"/>
              </a:rPr>
              <a:t>〔2018〕1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中共深圳市委办公厅 深圳市人民政府办公厅关于严格机关、单位互联网网站信息发布管理的通知</a:t>
            </a:r>
            <a:r>
              <a:rPr lang="en-US" altLang="zh-CN" sz="1600" dirty="0">
                <a:solidFill>
                  <a:schemeClr val="tx1">
                    <a:lumMod val="85000"/>
                    <a:lumOff val="15000"/>
                  </a:schemeClr>
                </a:solidFill>
                <a:latin typeface="微软雅黑" panose="020B0503020204020204" charset="-122"/>
                <a:ea typeface="微软雅黑" panose="020B0503020204020204" charset="-122"/>
              </a:rPr>
              <a:t>》</a:t>
            </a:r>
            <a:r>
              <a:rPr lang="zh-CN" altLang="en-US" sz="1600" dirty="0">
                <a:solidFill>
                  <a:schemeClr val="tx1">
                    <a:lumMod val="85000"/>
                    <a:lumOff val="15000"/>
                  </a:schemeClr>
                </a:solidFill>
                <a:latin typeface="微软雅黑" panose="020B0503020204020204" charset="-122"/>
                <a:ea typeface="微软雅黑" panose="020B0503020204020204" charset="-122"/>
              </a:rPr>
              <a:t>深办字</a:t>
            </a:r>
            <a:r>
              <a:rPr lang="en-US" altLang="zh-CN" sz="1600" dirty="0">
                <a:solidFill>
                  <a:schemeClr val="tx1">
                    <a:lumMod val="85000"/>
                    <a:lumOff val="15000"/>
                  </a:schemeClr>
                </a:solidFill>
                <a:latin typeface="微软雅黑" panose="020B0503020204020204" charset="-122"/>
                <a:ea typeface="微软雅黑" panose="020B0503020204020204" charset="-122"/>
              </a:rPr>
              <a:t>〔 2017〕91</a:t>
            </a:r>
            <a:r>
              <a:rPr lang="zh-CN" altLang="en-US" sz="1600" dirty="0">
                <a:solidFill>
                  <a:schemeClr val="tx1">
                    <a:lumMod val="85000"/>
                    <a:lumOff val="15000"/>
                  </a:schemeClr>
                </a:solidFill>
                <a:latin typeface="微软雅黑" panose="020B0503020204020204" charset="-122"/>
                <a:ea typeface="微软雅黑" panose="020B0503020204020204" charset="-122"/>
              </a:rPr>
              <a:t>号</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u"/>
            </a:pPr>
            <a:r>
              <a:rPr lang="en-US" altLang="zh-CN" sz="1600" dirty="0">
                <a:latin typeface="微软雅黑" panose="020B0503020204020204" charset="-122"/>
                <a:ea typeface="微软雅黑" panose="020B0503020204020204" charset="-122"/>
              </a:rPr>
              <a:t>《2018</a:t>
            </a:r>
            <a:r>
              <a:rPr lang="zh-CN" altLang="en-US" sz="1600" dirty="0">
                <a:latin typeface="微软雅黑" panose="020B0503020204020204" charset="-122"/>
                <a:ea typeface="微软雅黑" panose="020B0503020204020204" charset="-122"/>
              </a:rPr>
              <a:t>年深圳市政府网站建设与管理绩效评估工作实施方案</a:t>
            </a:r>
            <a:r>
              <a:rPr lang="en-US" altLang="zh-CN"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dirty="0"/>
              <a:t>1</a:t>
            </a:r>
            <a:r>
              <a:rPr lang="en-US" altLang="zh-CN" dirty="0" smtClean="0"/>
              <a:t>  </a:t>
            </a:r>
            <a:r>
              <a:rPr lang="zh-CN" altLang="en-US" sz="3600" dirty="0" smtClean="0"/>
              <a:t>深圳市政府网站考核</a:t>
            </a:r>
            <a:r>
              <a:rPr lang="zh-CN" altLang="en-US" sz="3600" dirty="0"/>
              <a:t>要求</a:t>
            </a:r>
            <a:r>
              <a:rPr lang="zh-CN" altLang="en-US" sz="3600" dirty="0" smtClean="0"/>
              <a:t>（</a:t>
            </a:r>
            <a:r>
              <a:rPr lang="en-US" altLang="zh-CN" sz="3600" dirty="0" smtClean="0"/>
              <a:t>2018</a:t>
            </a:r>
            <a:r>
              <a:rPr lang="zh-CN" altLang="en-US" sz="3600" dirty="0" smtClean="0"/>
              <a:t>年）</a:t>
            </a:r>
            <a:endParaRPr lang="zh-CN" altLang="en-US" dirty="0"/>
          </a:p>
        </p:txBody>
      </p:sp>
      <p:grpSp>
        <p:nvGrpSpPr>
          <p:cNvPr id="533" name="组合 532"/>
          <p:cNvGrpSpPr/>
          <p:nvPr/>
        </p:nvGrpSpPr>
        <p:grpSpPr>
          <a:xfrm>
            <a:off x="39756" y="1207973"/>
            <a:ext cx="1337589" cy="719997"/>
            <a:chOff x="1404" y="482575"/>
            <a:chExt cx="1337589" cy="719997"/>
          </a:xfrm>
        </p:grpSpPr>
        <p:sp>
          <p:nvSpPr>
            <p:cNvPr id="712" name="圆角矩形 71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13</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34" name="直接连接符 5"/>
          <p:cNvSpPr/>
          <p:nvPr/>
        </p:nvSpPr>
        <p:spPr>
          <a:xfrm>
            <a:off x="173515"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5" name="组合 534"/>
          <p:cNvGrpSpPr/>
          <p:nvPr/>
        </p:nvGrpSpPr>
        <p:grpSpPr>
          <a:xfrm>
            <a:off x="307274" y="2095169"/>
            <a:ext cx="1070071" cy="395999"/>
            <a:chOff x="268922" y="1369771"/>
            <a:chExt cx="1070071" cy="395999"/>
          </a:xfrm>
        </p:grpSpPr>
        <p:sp>
          <p:nvSpPr>
            <p:cNvPr id="710" name="圆角矩形 70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1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536" name="直接连接符 8"/>
          <p:cNvSpPr/>
          <p:nvPr/>
        </p:nvSpPr>
        <p:spPr>
          <a:xfrm>
            <a:off x="173515" y="1927970"/>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7" name="组合 536"/>
          <p:cNvGrpSpPr/>
          <p:nvPr/>
        </p:nvGrpSpPr>
        <p:grpSpPr>
          <a:xfrm>
            <a:off x="307274" y="2658367"/>
            <a:ext cx="1367165" cy="512149"/>
            <a:chOff x="268922" y="1932969"/>
            <a:chExt cx="1367165" cy="512149"/>
          </a:xfrm>
        </p:grpSpPr>
        <p:sp>
          <p:nvSpPr>
            <p:cNvPr id="708" name="圆角矩形 707"/>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9"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538" name="直接连接符 11"/>
          <p:cNvSpPr/>
          <p:nvPr/>
        </p:nvSpPr>
        <p:spPr>
          <a:xfrm>
            <a:off x="173515" y="1927970"/>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9" name="组合 538"/>
          <p:cNvGrpSpPr/>
          <p:nvPr/>
        </p:nvGrpSpPr>
        <p:grpSpPr>
          <a:xfrm>
            <a:off x="307274" y="3337716"/>
            <a:ext cx="1070071" cy="395999"/>
            <a:chOff x="268922" y="2612318"/>
            <a:chExt cx="1070071" cy="395999"/>
          </a:xfrm>
        </p:grpSpPr>
        <p:sp>
          <p:nvSpPr>
            <p:cNvPr id="706" name="圆角矩形 70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540" name="直接连接符 14"/>
          <p:cNvSpPr/>
          <p:nvPr/>
        </p:nvSpPr>
        <p:spPr>
          <a:xfrm>
            <a:off x="173515" y="1927970"/>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1" name="组合 540"/>
          <p:cNvGrpSpPr/>
          <p:nvPr/>
        </p:nvGrpSpPr>
        <p:grpSpPr>
          <a:xfrm>
            <a:off x="307274" y="3900914"/>
            <a:ext cx="1070071" cy="395999"/>
            <a:chOff x="268922" y="3175516"/>
            <a:chExt cx="1070071" cy="395999"/>
          </a:xfrm>
        </p:grpSpPr>
        <p:sp>
          <p:nvSpPr>
            <p:cNvPr id="704" name="圆角矩形 703"/>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5"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542" name="直接连接符 17"/>
          <p:cNvSpPr/>
          <p:nvPr/>
        </p:nvSpPr>
        <p:spPr>
          <a:xfrm>
            <a:off x="173515" y="1927970"/>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3" name="组合 542"/>
          <p:cNvGrpSpPr/>
          <p:nvPr/>
        </p:nvGrpSpPr>
        <p:grpSpPr>
          <a:xfrm>
            <a:off x="307274" y="4464113"/>
            <a:ext cx="1070071" cy="395999"/>
            <a:chOff x="268922" y="3738715"/>
            <a:chExt cx="1070071" cy="395999"/>
          </a:xfrm>
        </p:grpSpPr>
        <p:sp>
          <p:nvSpPr>
            <p:cNvPr id="702" name="圆角矩形 70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544" name="直接连接符 20"/>
          <p:cNvSpPr/>
          <p:nvPr/>
        </p:nvSpPr>
        <p:spPr>
          <a:xfrm>
            <a:off x="173515" y="1927970"/>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5" name="组合 544"/>
          <p:cNvGrpSpPr/>
          <p:nvPr/>
        </p:nvGrpSpPr>
        <p:grpSpPr>
          <a:xfrm>
            <a:off x="307274" y="5027311"/>
            <a:ext cx="1070071" cy="395999"/>
            <a:chOff x="268922" y="4301913"/>
            <a:chExt cx="1070071" cy="395999"/>
          </a:xfrm>
        </p:grpSpPr>
        <p:sp>
          <p:nvSpPr>
            <p:cNvPr id="700" name="圆角矩形 699"/>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01"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546" name="组合 545"/>
          <p:cNvGrpSpPr/>
          <p:nvPr/>
        </p:nvGrpSpPr>
        <p:grpSpPr>
          <a:xfrm>
            <a:off x="1741319" y="1207973"/>
            <a:ext cx="1337589" cy="719997"/>
            <a:chOff x="1702967" y="482575"/>
            <a:chExt cx="1337589" cy="719997"/>
          </a:xfrm>
        </p:grpSpPr>
        <p:sp>
          <p:nvSpPr>
            <p:cNvPr id="698" name="圆角矩形 697"/>
            <p:cNvSpPr/>
            <p:nvPr/>
          </p:nvSpPr>
          <p:spPr>
            <a:xfrm>
              <a:off x="17029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9" name="圆角矩形 24"/>
            <p:cNvSpPr/>
            <p:nvPr/>
          </p:nvSpPr>
          <p:spPr>
            <a:xfrm>
              <a:off x="17240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dirty="0">
                  <a:solidFill>
                    <a:schemeClr val="tx1"/>
                  </a:solidFill>
                  <a:latin typeface="微软雅黑" panose="020B0503020204020204" charset="-122"/>
                  <a:ea typeface="微软雅黑" panose="020B0503020204020204" charset="-122"/>
                </a:rPr>
                <a:t>16</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547" name="直接连接符 25"/>
          <p:cNvSpPr/>
          <p:nvPr/>
        </p:nvSpPr>
        <p:spPr>
          <a:xfrm>
            <a:off x="1875078"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48" name="组合 547"/>
          <p:cNvGrpSpPr/>
          <p:nvPr/>
        </p:nvGrpSpPr>
        <p:grpSpPr>
          <a:xfrm>
            <a:off x="2008837" y="2095169"/>
            <a:ext cx="1070071" cy="395999"/>
            <a:chOff x="1970485" y="1369771"/>
            <a:chExt cx="1070071" cy="395999"/>
          </a:xfrm>
        </p:grpSpPr>
        <p:sp>
          <p:nvSpPr>
            <p:cNvPr id="696" name="圆角矩形 695"/>
            <p:cNvSpPr/>
            <p:nvPr/>
          </p:nvSpPr>
          <p:spPr>
            <a:xfrm>
              <a:off x="19704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7" name="圆角矩形 27"/>
            <p:cNvSpPr/>
            <p:nvPr/>
          </p:nvSpPr>
          <p:spPr>
            <a:xfrm>
              <a:off x="19820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549" name="直接连接符 28"/>
          <p:cNvSpPr/>
          <p:nvPr/>
        </p:nvSpPr>
        <p:spPr>
          <a:xfrm>
            <a:off x="1875078"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0" name="组合 549"/>
          <p:cNvGrpSpPr/>
          <p:nvPr/>
        </p:nvGrpSpPr>
        <p:grpSpPr>
          <a:xfrm>
            <a:off x="2008837" y="2658367"/>
            <a:ext cx="1070071" cy="395999"/>
            <a:chOff x="1970485" y="1932969"/>
            <a:chExt cx="1070071" cy="395999"/>
          </a:xfrm>
        </p:grpSpPr>
        <p:sp>
          <p:nvSpPr>
            <p:cNvPr id="694" name="圆角矩形 693"/>
            <p:cNvSpPr/>
            <p:nvPr/>
          </p:nvSpPr>
          <p:spPr>
            <a:xfrm>
              <a:off x="19704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5" name="圆角矩形 30"/>
            <p:cNvSpPr/>
            <p:nvPr/>
          </p:nvSpPr>
          <p:spPr>
            <a:xfrm>
              <a:off x="19820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551" name="直接连接符 31"/>
          <p:cNvSpPr/>
          <p:nvPr/>
        </p:nvSpPr>
        <p:spPr>
          <a:xfrm>
            <a:off x="1875078"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2" name="组合 551"/>
          <p:cNvGrpSpPr/>
          <p:nvPr/>
        </p:nvGrpSpPr>
        <p:grpSpPr>
          <a:xfrm>
            <a:off x="2008837" y="3221566"/>
            <a:ext cx="1070071" cy="395999"/>
            <a:chOff x="1970485" y="2496168"/>
            <a:chExt cx="1070071" cy="395999"/>
          </a:xfrm>
        </p:grpSpPr>
        <p:sp>
          <p:nvSpPr>
            <p:cNvPr id="692" name="圆角矩形 691"/>
            <p:cNvSpPr/>
            <p:nvPr/>
          </p:nvSpPr>
          <p:spPr>
            <a:xfrm>
              <a:off x="19704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3" name="圆角矩形 33"/>
            <p:cNvSpPr/>
            <p:nvPr/>
          </p:nvSpPr>
          <p:spPr>
            <a:xfrm>
              <a:off x="19820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553" name="直接连接符 34"/>
          <p:cNvSpPr/>
          <p:nvPr/>
        </p:nvSpPr>
        <p:spPr>
          <a:xfrm>
            <a:off x="1875078"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4" name="组合 553"/>
          <p:cNvGrpSpPr/>
          <p:nvPr/>
        </p:nvGrpSpPr>
        <p:grpSpPr>
          <a:xfrm>
            <a:off x="2008837" y="3784765"/>
            <a:ext cx="1070071" cy="395999"/>
            <a:chOff x="1970485" y="3059367"/>
            <a:chExt cx="1070071" cy="395999"/>
          </a:xfrm>
        </p:grpSpPr>
        <p:sp>
          <p:nvSpPr>
            <p:cNvPr id="690" name="圆角矩形 689"/>
            <p:cNvSpPr/>
            <p:nvPr/>
          </p:nvSpPr>
          <p:spPr>
            <a:xfrm>
              <a:off x="1970485"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91" name="圆角矩形 36"/>
            <p:cNvSpPr/>
            <p:nvPr/>
          </p:nvSpPr>
          <p:spPr>
            <a:xfrm>
              <a:off x="19820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整改质量</a:t>
              </a:r>
            </a:p>
          </p:txBody>
        </p:sp>
      </p:grpSp>
      <p:sp>
        <p:nvSpPr>
          <p:cNvPr id="555" name="直接连接符 37"/>
          <p:cNvSpPr/>
          <p:nvPr/>
        </p:nvSpPr>
        <p:spPr>
          <a:xfrm>
            <a:off x="1875078"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6" name="组合 555"/>
          <p:cNvGrpSpPr/>
          <p:nvPr/>
        </p:nvGrpSpPr>
        <p:grpSpPr>
          <a:xfrm>
            <a:off x="2008837" y="4347963"/>
            <a:ext cx="1070071" cy="395999"/>
            <a:chOff x="1970485" y="3622565"/>
            <a:chExt cx="1070071" cy="395999"/>
          </a:xfrm>
        </p:grpSpPr>
        <p:sp>
          <p:nvSpPr>
            <p:cNvPr id="688" name="圆角矩形 687"/>
            <p:cNvSpPr/>
            <p:nvPr/>
          </p:nvSpPr>
          <p:spPr>
            <a:xfrm>
              <a:off x="19704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9" name="圆角矩形 39"/>
            <p:cNvSpPr/>
            <p:nvPr/>
          </p:nvSpPr>
          <p:spPr>
            <a:xfrm>
              <a:off x="19820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安全防范情况</a:t>
              </a:r>
            </a:p>
          </p:txBody>
        </p:sp>
      </p:grpSp>
      <p:sp>
        <p:nvSpPr>
          <p:cNvPr id="557" name="直接连接符 40"/>
          <p:cNvSpPr/>
          <p:nvPr/>
        </p:nvSpPr>
        <p:spPr>
          <a:xfrm>
            <a:off x="1875078" y="1927970"/>
            <a:ext cx="133758" cy="3181191"/>
          </a:xfrm>
          <a:custGeom>
            <a:avLst/>
            <a:gdLst/>
            <a:ahLst/>
            <a:cxnLst/>
            <a:rect l="0" t="0" r="0" b="0"/>
            <a:pathLst>
              <a:path>
                <a:moveTo>
                  <a:pt x="0" y="0"/>
                </a:moveTo>
                <a:lnTo>
                  <a:pt x="0" y="3181191"/>
                </a:lnTo>
                <a:lnTo>
                  <a:pt x="133758" y="31811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8" name="组合 557"/>
          <p:cNvGrpSpPr/>
          <p:nvPr/>
        </p:nvGrpSpPr>
        <p:grpSpPr>
          <a:xfrm>
            <a:off x="2008837" y="4911162"/>
            <a:ext cx="1070071" cy="395999"/>
            <a:chOff x="1970485" y="4185764"/>
            <a:chExt cx="1070071" cy="395999"/>
          </a:xfrm>
        </p:grpSpPr>
        <p:sp>
          <p:nvSpPr>
            <p:cNvPr id="686" name="圆角矩形 685"/>
            <p:cNvSpPr/>
            <p:nvPr/>
          </p:nvSpPr>
          <p:spPr>
            <a:xfrm>
              <a:off x="1970485" y="41857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7" name="圆角矩形 42"/>
            <p:cNvSpPr/>
            <p:nvPr/>
          </p:nvSpPr>
          <p:spPr>
            <a:xfrm>
              <a:off x="1982083" y="41973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网页归档</a:t>
              </a:r>
            </a:p>
          </p:txBody>
        </p:sp>
      </p:grpSp>
      <p:sp>
        <p:nvSpPr>
          <p:cNvPr id="559" name="直接连接符 43"/>
          <p:cNvSpPr/>
          <p:nvPr/>
        </p:nvSpPr>
        <p:spPr>
          <a:xfrm>
            <a:off x="1875078" y="1927970"/>
            <a:ext cx="133758" cy="3744389"/>
          </a:xfrm>
          <a:custGeom>
            <a:avLst/>
            <a:gdLst/>
            <a:ahLst/>
            <a:cxnLst/>
            <a:rect l="0" t="0" r="0" b="0"/>
            <a:pathLst>
              <a:path>
                <a:moveTo>
                  <a:pt x="0" y="0"/>
                </a:moveTo>
                <a:lnTo>
                  <a:pt x="0" y="3744389"/>
                </a:lnTo>
                <a:lnTo>
                  <a:pt x="133758" y="37443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0" name="组合 559"/>
          <p:cNvGrpSpPr/>
          <p:nvPr/>
        </p:nvGrpSpPr>
        <p:grpSpPr>
          <a:xfrm>
            <a:off x="2008837" y="5474360"/>
            <a:ext cx="1551378" cy="395999"/>
            <a:chOff x="1970485" y="4748962"/>
            <a:chExt cx="1551378" cy="395999"/>
          </a:xfrm>
        </p:grpSpPr>
        <p:sp>
          <p:nvSpPr>
            <p:cNvPr id="684" name="圆角矩形 683"/>
            <p:cNvSpPr/>
            <p:nvPr/>
          </p:nvSpPr>
          <p:spPr>
            <a:xfrm>
              <a:off x="1970485" y="4748962"/>
              <a:ext cx="1551378"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5" name="圆角矩形 45"/>
            <p:cNvSpPr/>
            <p:nvPr/>
          </p:nvSpPr>
          <p:spPr>
            <a:xfrm>
              <a:off x="1982083" y="4760560"/>
              <a:ext cx="1528182"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规范网站登载地图</a:t>
              </a:r>
            </a:p>
          </p:txBody>
        </p:sp>
      </p:grpSp>
      <p:grpSp>
        <p:nvGrpSpPr>
          <p:cNvPr id="561" name="组合 560"/>
          <p:cNvGrpSpPr/>
          <p:nvPr/>
        </p:nvGrpSpPr>
        <p:grpSpPr>
          <a:xfrm>
            <a:off x="3588608" y="1207973"/>
            <a:ext cx="1530027" cy="719997"/>
            <a:chOff x="3550256" y="482575"/>
            <a:chExt cx="1530027" cy="719997"/>
          </a:xfrm>
        </p:grpSpPr>
        <p:sp>
          <p:nvSpPr>
            <p:cNvPr id="682" name="圆角矩形 681"/>
            <p:cNvSpPr/>
            <p:nvPr/>
          </p:nvSpPr>
          <p:spPr>
            <a:xfrm>
              <a:off x="3550256" y="482575"/>
              <a:ext cx="1530027"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3" name="圆角矩形 47"/>
            <p:cNvSpPr/>
            <p:nvPr/>
          </p:nvSpPr>
          <p:spPr>
            <a:xfrm>
              <a:off x="3571344" y="503663"/>
              <a:ext cx="1487851"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网站个性化服务</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dirty="0">
                  <a:solidFill>
                    <a:schemeClr val="tx1"/>
                  </a:solidFill>
                  <a:latin typeface="微软雅黑" panose="020B0503020204020204" charset="-122"/>
                  <a:ea typeface="微软雅黑" panose="020B0503020204020204" charset="-122"/>
                </a:rPr>
                <a:t>21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62" name="直接连接符 48"/>
          <p:cNvSpPr/>
          <p:nvPr/>
        </p:nvSpPr>
        <p:spPr>
          <a:xfrm>
            <a:off x="3741610" y="1927970"/>
            <a:ext cx="153002" cy="365198"/>
          </a:xfrm>
          <a:custGeom>
            <a:avLst/>
            <a:gdLst/>
            <a:ahLst/>
            <a:cxnLst/>
            <a:rect l="0" t="0" r="0" b="0"/>
            <a:pathLst>
              <a:path>
                <a:moveTo>
                  <a:pt x="0" y="0"/>
                </a:moveTo>
                <a:lnTo>
                  <a:pt x="0" y="365198"/>
                </a:lnTo>
                <a:lnTo>
                  <a:pt x="153002"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3" name="组合 562"/>
          <p:cNvGrpSpPr/>
          <p:nvPr/>
        </p:nvGrpSpPr>
        <p:grpSpPr>
          <a:xfrm>
            <a:off x="3894613" y="2095169"/>
            <a:ext cx="1070071" cy="395999"/>
            <a:chOff x="3856261" y="1369771"/>
            <a:chExt cx="1070071" cy="395999"/>
          </a:xfrm>
        </p:grpSpPr>
        <p:sp>
          <p:nvSpPr>
            <p:cNvPr id="680" name="圆角矩形 679"/>
            <p:cNvSpPr/>
            <p:nvPr/>
          </p:nvSpPr>
          <p:spPr>
            <a:xfrm>
              <a:off x="385626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1" name="圆角矩形 50"/>
            <p:cNvSpPr/>
            <p:nvPr/>
          </p:nvSpPr>
          <p:spPr>
            <a:xfrm>
              <a:off x="386785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五公开</a:t>
              </a:r>
            </a:p>
          </p:txBody>
        </p:sp>
      </p:grpSp>
      <p:sp>
        <p:nvSpPr>
          <p:cNvPr id="564" name="直接连接符 51"/>
          <p:cNvSpPr/>
          <p:nvPr/>
        </p:nvSpPr>
        <p:spPr>
          <a:xfrm>
            <a:off x="3741610" y="1927970"/>
            <a:ext cx="153002" cy="986471"/>
          </a:xfrm>
          <a:custGeom>
            <a:avLst/>
            <a:gdLst/>
            <a:ahLst/>
            <a:cxnLst/>
            <a:rect l="0" t="0" r="0" b="0"/>
            <a:pathLst>
              <a:path>
                <a:moveTo>
                  <a:pt x="0" y="0"/>
                </a:moveTo>
                <a:lnTo>
                  <a:pt x="0" y="986471"/>
                </a:lnTo>
                <a:lnTo>
                  <a:pt x="153002"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5" name="组合 564"/>
          <p:cNvGrpSpPr/>
          <p:nvPr/>
        </p:nvGrpSpPr>
        <p:grpSpPr>
          <a:xfrm>
            <a:off x="3894613" y="2658367"/>
            <a:ext cx="1380306" cy="512149"/>
            <a:chOff x="3856261" y="1932969"/>
            <a:chExt cx="1380306" cy="512149"/>
          </a:xfrm>
        </p:grpSpPr>
        <p:sp>
          <p:nvSpPr>
            <p:cNvPr id="678" name="圆角矩形 677"/>
            <p:cNvSpPr/>
            <p:nvPr/>
          </p:nvSpPr>
          <p:spPr>
            <a:xfrm>
              <a:off x="3856261" y="1932969"/>
              <a:ext cx="1380306"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9" name="圆角矩形 53"/>
            <p:cNvSpPr/>
            <p:nvPr/>
          </p:nvSpPr>
          <p:spPr>
            <a:xfrm>
              <a:off x="3871261" y="1947969"/>
              <a:ext cx="1350306"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智能应用（移动、微信）</a:t>
              </a:r>
            </a:p>
          </p:txBody>
        </p:sp>
      </p:grpSp>
      <p:sp>
        <p:nvSpPr>
          <p:cNvPr id="566" name="直接连接符 54"/>
          <p:cNvSpPr/>
          <p:nvPr/>
        </p:nvSpPr>
        <p:spPr>
          <a:xfrm>
            <a:off x="3741610" y="1927970"/>
            <a:ext cx="153002" cy="1665819"/>
          </a:xfrm>
          <a:custGeom>
            <a:avLst/>
            <a:gdLst/>
            <a:ahLst/>
            <a:cxnLst/>
            <a:rect l="0" t="0" r="0" b="0"/>
            <a:pathLst>
              <a:path>
                <a:moveTo>
                  <a:pt x="0" y="0"/>
                </a:moveTo>
                <a:lnTo>
                  <a:pt x="0" y="1665819"/>
                </a:lnTo>
                <a:lnTo>
                  <a:pt x="153002" y="1665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7" name="组合 566"/>
          <p:cNvGrpSpPr/>
          <p:nvPr/>
        </p:nvGrpSpPr>
        <p:grpSpPr>
          <a:xfrm>
            <a:off x="3894613" y="3337716"/>
            <a:ext cx="1070071" cy="512149"/>
            <a:chOff x="3856261" y="2612318"/>
            <a:chExt cx="1070071" cy="512149"/>
          </a:xfrm>
        </p:grpSpPr>
        <p:sp>
          <p:nvSpPr>
            <p:cNvPr id="676" name="圆角矩形 675"/>
            <p:cNvSpPr/>
            <p:nvPr/>
          </p:nvSpPr>
          <p:spPr>
            <a:xfrm>
              <a:off x="3856261" y="2612318"/>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7" name="圆角矩形 56"/>
            <p:cNvSpPr/>
            <p:nvPr/>
          </p:nvSpPr>
          <p:spPr>
            <a:xfrm>
              <a:off x="3871261" y="2627318"/>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民生、企业主题服务</a:t>
              </a:r>
            </a:p>
          </p:txBody>
        </p:sp>
      </p:grpSp>
      <p:sp>
        <p:nvSpPr>
          <p:cNvPr id="568" name="直接连接符 57"/>
          <p:cNvSpPr/>
          <p:nvPr/>
        </p:nvSpPr>
        <p:spPr>
          <a:xfrm>
            <a:off x="3741610" y="1927970"/>
            <a:ext cx="153002" cy="2287093"/>
          </a:xfrm>
          <a:custGeom>
            <a:avLst/>
            <a:gdLst/>
            <a:ahLst/>
            <a:cxnLst/>
            <a:rect l="0" t="0" r="0" b="0"/>
            <a:pathLst>
              <a:path>
                <a:moveTo>
                  <a:pt x="0" y="0"/>
                </a:moveTo>
                <a:lnTo>
                  <a:pt x="0" y="2287093"/>
                </a:lnTo>
                <a:lnTo>
                  <a:pt x="153002" y="2287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69" name="组合 568"/>
          <p:cNvGrpSpPr/>
          <p:nvPr/>
        </p:nvGrpSpPr>
        <p:grpSpPr>
          <a:xfrm>
            <a:off x="3894613" y="4017064"/>
            <a:ext cx="1070071" cy="395999"/>
            <a:chOff x="3856261" y="3291666"/>
            <a:chExt cx="1070071" cy="395999"/>
          </a:xfrm>
        </p:grpSpPr>
        <p:sp>
          <p:nvSpPr>
            <p:cNvPr id="674" name="圆角矩形 673"/>
            <p:cNvSpPr/>
            <p:nvPr/>
          </p:nvSpPr>
          <p:spPr>
            <a:xfrm>
              <a:off x="3856261" y="329166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5" name="圆角矩形 59"/>
            <p:cNvSpPr/>
            <p:nvPr/>
          </p:nvSpPr>
          <p:spPr>
            <a:xfrm>
              <a:off x="3867859" y="330326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重点事项服务</a:t>
              </a:r>
            </a:p>
          </p:txBody>
        </p:sp>
      </p:grpSp>
      <p:sp>
        <p:nvSpPr>
          <p:cNvPr id="570" name="直接连接符 60"/>
          <p:cNvSpPr/>
          <p:nvPr/>
        </p:nvSpPr>
        <p:spPr>
          <a:xfrm>
            <a:off x="3741610" y="1927970"/>
            <a:ext cx="153002" cy="2850291"/>
          </a:xfrm>
          <a:custGeom>
            <a:avLst/>
            <a:gdLst/>
            <a:ahLst/>
            <a:cxnLst/>
            <a:rect l="0" t="0" r="0" b="0"/>
            <a:pathLst>
              <a:path>
                <a:moveTo>
                  <a:pt x="0" y="0"/>
                </a:moveTo>
                <a:lnTo>
                  <a:pt x="0" y="2850291"/>
                </a:lnTo>
                <a:lnTo>
                  <a:pt x="153002" y="28502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1" name="组合 570"/>
          <p:cNvGrpSpPr/>
          <p:nvPr/>
        </p:nvGrpSpPr>
        <p:grpSpPr>
          <a:xfrm>
            <a:off x="3894613" y="4580262"/>
            <a:ext cx="1070071" cy="395999"/>
            <a:chOff x="3856261" y="3854864"/>
            <a:chExt cx="1070071" cy="395999"/>
          </a:xfrm>
        </p:grpSpPr>
        <p:sp>
          <p:nvSpPr>
            <p:cNvPr id="672" name="圆角矩形 671"/>
            <p:cNvSpPr/>
            <p:nvPr/>
          </p:nvSpPr>
          <p:spPr>
            <a:xfrm>
              <a:off x="3856261" y="3854864"/>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3" name="圆角矩形 62"/>
            <p:cNvSpPr/>
            <p:nvPr/>
          </p:nvSpPr>
          <p:spPr>
            <a:xfrm>
              <a:off x="3867859" y="3866462"/>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sp>
        <p:nvSpPr>
          <p:cNvPr id="572" name="直接连接符 63"/>
          <p:cNvSpPr/>
          <p:nvPr/>
        </p:nvSpPr>
        <p:spPr>
          <a:xfrm>
            <a:off x="3741610" y="1927970"/>
            <a:ext cx="153002" cy="3413490"/>
          </a:xfrm>
          <a:custGeom>
            <a:avLst/>
            <a:gdLst/>
            <a:ahLst/>
            <a:cxnLst/>
            <a:rect l="0" t="0" r="0" b="0"/>
            <a:pathLst>
              <a:path>
                <a:moveTo>
                  <a:pt x="0" y="0"/>
                </a:moveTo>
                <a:lnTo>
                  <a:pt x="0" y="3413490"/>
                </a:lnTo>
                <a:lnTo>
                  <a:pt x="153002" y="341349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3" name="组合 572"/>
          <p:cNvGrpSpPr/>
          <p:nvPr/>
        </p:nvGrpSpPr>
        <p:grpSpPr>
          <a:xfrm>
            <a:off x="3894613" y="5143461"/>
            <a:ext cx="1070071" cy="395999"/>
            <a:chOff x="3856261" y="4418063"/>
            <a:chExt cx="1070071" cy="395999"/>
          </a:xfrm>
        </p:grpSpPr>
        <p:sp>
          <p:nvSpPr>
            <p:cNvPr id="670" name="圆角矩形 669"/>
            <p:cNvSpPr/>
            <p:nvPr/>
          </p:nvSpPr>
          <p:spPr>
            <a:xfrm>
              <a:off x="3856261" y="441806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1" name="圆角矩形 65"/>
            <p:cNvSpPr/>
            <p:nvPr/>
          </p:nvSpPr>
          <p:spPr>
            <a:xfrm>
              <a:off x="3867859" y="442966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数据开放</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574" name="组合 573"/>
          <p:cNvGrpSpPr/>
          <p:nvPr/>
        </p:nvGrpSpPr>
        <p:grpSpPr>
          <a:xfrm>
            <a:off x="5453033" y="1207973"/>
            <a:ext cx="1337589" cy="719997"/>
            <a:chOff x="5414681" y="482575"/>
            <a:chExt cx="1337589" cy="719997"/>
          </a:xfrm>
        </p:grpSpPr>
        <p:sp>
          <p:nvSpPr>
            <p:cNvPr id="668" name="圆角矩形 667"/>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9"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75" name="直接连接符 68"/>
          <p:cNvSpPr/>
          <p:nvPr/>
        </p:nvSpPr>
        <p:spPr>
          <a:xfrm>
            <a:off x="5586792"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6" name="组合 575"/>
          <p:cNvGrpSpPr/>
          <p:nvPr/>
        </p:nvGrpSpPr>
        <p:grpSpPr>
          <a:xfrm>
            <a:off x="5720551" y="2095169"/>
            <a:ext cx="1070071" cy="395999"/>
            <a:chOff x="5682199" y="1369771"/>
            <a:chExt cx="1070071" cy="395999"/>
          </a:xfrm>
        </p:grpSpPr>
        <p:sp>
          <p:nvSpPr>
            <p:cNvPr id="666" name="圆角矩形 665"/>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7"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政务咨询</a:t>
              </a:r>
            </a:p>
          </p:txBody>
        </p:sp>
      </p:grpSp>
      <p:sp>
        <p:nvSpPr>
          <p:cNvPr id="577" name="直接连接符 71"/>
          <p:cNvSpPr/>
          <p:nvPr/>
        </p:nvSpPr>
        <p:spPr>
          <a:xfrm>
            <a:off x="5586792"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8" name="组合 577"/>
          <p:cNvGrpSpPr/>
          <p:nvPr/>
        </p:nvGrpSpPr>
        <p:grpSpPr>
          <a:xfrm>
            <a:off x="5720551" y="2658367"/>
            <a:ext cx="1070071" cy="395999"/>
            <a:chOff x="5682199" y="1932969"/>
            <a:chExt cx="1070071" cy="395999"/>
          </a:xfrm>
        </p:grpSpPr>
        <p:sp>
          <p:nvSpPr>
            <p:cNvPr id="664" name="圆角矩形 663"/>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5"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征集调查</a:t>
              </a:r>
            </a:p>
          </p:txBody>
        </p:sp>
      </p:grpSp>
      <p:sp>
        <p:nvSpPr>
          <p:cNvPr id="579" name="直接连接符 74"/>
          <p:cNvSpPr/>
          <p:nvPr/>
        </p:nvSpPr>
        <p:spPr>
          <a:xfrm>
            <a:off x="5586792"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0" name="组合 579"/>
          <p:cNvGrpSpPr/>
          <p:nvPr/>
        </p:nvGrpSpPr>
        <p:grpSpPr>
          <a:xfrm>
            <a:off x="5720551" y="3221566"/>
            <a:ext cx="1070071" cy="395999"/>
            <a:chOff x="5682199" y="2496168"/>
            <a:chExt cx="1070071" cy="395999"/>
          </a:xfrm>
        </p:grpSpPr>
        <p:sp>
          <p:nvSpPr>
            <p:cNvPr id="662" name="圆角矩形 661"/>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3"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在线访谈</a:t>
              </a:r>
            </a:p>
          </p:txBody>
        </p:sp>
      </p:grpSp>
      <p:sp>
        <p:nvSpPr>
          <p:cNvPr id="581" name="直接连接符 77"/>
          <p:cNvSpPr/>
          <p:nvPr/>
        </p:nvSpPr>
        <p:spPr>
          <a:xfrm>
            <a:off x="5586792"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2" name="组合 581"/>
          <p:cNvGrpSpPr/>
          <p:nvPr/>
        </p:nvGrpSpPr>
        <p:grpSpPr>
          <a:xfrm>
            <a:off x="5720551" y="3784765"/>
            <a:ext cx="1070071" cy="395999"/>
            <a:chOff x="5682199" y="3059367"/>
            <a:chExt cx="1070071" cy="395999"/>
          </a:xfrm>
        </p:grpSpPr>
        <p:sp>
          <p:nvSpPr>
            <p:cNvPr id="660" name="圆角矩形 659"/>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1"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业务知识库</a:t>
              </a:r>
            </a:p>
          </p:txBody>
        </p:sp>
      </p:grpSp>
      <p:sp>
        <p:nvSpPr>
          <p:cNvPr id="583" name="直接连接符 80"/>
          <p:cNvSpPr/>
          <p:nvPr/>
        </p:nvSpPr>
        <p:spPr>
          <a:xfrm>
            <a:off x="5586792"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4" name="组合 583"/>
          <p:cNvGrpSpPr/>
          <p:nvPr/>
        </p:nvGrpSpPr>
        <p:grpSpPr>
          <a:xfrm>
            <a:off x="5720551" y="4347963"/>
            <a:ext cx="1070071" cy="395999"/>
            <a:chOff x="5682199" y="3622565"/>
            <a:chExt cx="1070071" cy="395999"/>
          </a:xfrm>
        </p:grpSpPr>
        <p:sp>
          <p:nvSpPr>
            <p:cNvPr id="658" name="圆角矩形 657"/>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9"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智能互动</a:t>
              </a:r>
            </a:p>
          </p:txBody>
        </p:sp>
      </p:grpSp>
      <p:grpSp>
        <p:nvGrpSpPr>
          <p:cNvPr id="585" name="组合 584"/>
          <p:cNvGrpSpPr/>
          <p:nvPr/>
        </p:nvGrpSpPr>
        <p:grpSpPr>
          <a:xfrm>
            <a:off x="7125019" y="1207973"/>
            <a:ext cx="1337589" cy="719997"/>
            <a:chOff x="7086667" y="482575"/>
            <a:chExt cx="1337589" cy="719997"/>
          </a:xfrm>
        </p:grpSpPr>
        <p:sp>
          <p:nvSpPr>
            <p:cNvPr id="656" name="圆角矩形 655"/>
            <p:cNvSpPr/>
            <p:nvPr/>
          </p:nvSpPr>
          <p:spPr>
            <a:xfrm>
              <a:off x="7086667"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7" name="圆角矩形 84"/>
            <p:cNvSpPr/>
            <p:nvPr/>
          </p:nvSpPr>
          <p:spPr>
            <a:xfrm>
              <a:off x="7107755"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15</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86" name="直接连接符 85"/>
          <p:cNvSpPr/>
          <p:nvPr/>
        </p:nvSpPr>
        <p:spPr>
          <a:xfrm>
            <a:off x="7258778"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7" name="组合 586"/>
          <p:cNvGrpSpPr/>
          <p:nvPr/>
        </p:nvGrpSpPr>
        <p:grpSpPr>
          <a:xfrm>
            <a:off x="7392537" y="2095169"/>
            <a:ext cx="1070071" cy="395999"/>
            <a:chOff x="7354185" y="1369771"/>
            <a:chExt cx="1070071" cy="395999"/>
          </a:xfrm>
        </p:grpSpPr>
        <p:sp>
          <p:nvSpPr>
            <p:cNvPr id="654" name="圆角矩形 653"/>
            <p:cNvSpPr/>
            <p:nvPr/>
          </p:nvSpPr>
          <p:spPr>
            <a:xfrm>
              <a:off x="7354185"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5" name="圆角矩形 87"/>
            <p:cNvSpPr/>
            <p:nvPr/>
          </p:nvSpPr>
          <p:spPr>
            <a:xfrm>
              <a:off x="7365783"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移动门户</a:t>
              </a:r>
            </a:p>
          </p:txBody>
        </p:sp>
      </p:grpSp>
      <p:sp>
        <p:nvSpPr>
          <p:cNvPr id="588" name="直接连接符 88"/>
          <p:cNvSpPr/>
          <p:nvPr/>
        </p:nvSpPr>
        <p:spPr>
          <a:xfrm>
            <a:off x="7258778"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9" name="组合 588"/>
          <p:cNvGrpSpPr/>
          <p:nvPr/>
        </p:nvGrpSpPr>
        <p:grpSpPr>
          <a:xfrm>
            <a:off x="7392537" y="2658367"/>
            <a:ext cx="1070071" cy="395999"/>
            <a:chOff x="7354185" y="1932969"/>
            <a:chExt cx="1070071" cy="395999"/>
          </a:xfrm>
        </p:grpSpPr>
        <p:sp>
          <p:nvSpPr>
            <p:cNvPr id="652" name="圆角矩形 651"/>
            <p:cNvSpPr/>
            <p:nvPr/>
          </p:nvSpPr>
          <p:spPr>
            <a:xfrm>
              <a:off x="7354185"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3" name="圆角矩形 90"/>
            <p:cNvSpPr/>
            <p:nvPr/>
          </p:nvSpPr>
          <p:spPr>
            <a:xfrm>
              <a:off x="7365783"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590" name="直接连接符 91"/>
          <p:cNvSpPr/>
          <p:nvPr/>
        </p:nvSpPr>
        <p:spPr>
          <a:xfrm>
            <a:off x="7258778"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1" name="组合 590"/>
          <p:cNvGrpSpPr/>
          <p:nvPr/>
        </p:nvGrpSpPr>
        <p:grpSpPr>
          <a:xfrm>
            <a:off x="7392537" y="3221566"/>
            <a:ext cx="1070071" cy="395999"/>
            <a:chOff x="7354185" y="2496168"/>
            <a:chExt cx="1070071" cy="395999"/>
          </a:xfrm>
        </p:grpSpPr>
        <p:sp>
          <p:nvSpPr>
            <p:cNvPr id="650" name="圆角矩形 649"/>
            <p:cNvSpPr/>
            <p:nvPr/>
          </p:nvSpPr>
          <p:spPr>
            <a:xfrm>
              <a:off x="7354185"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51" name="圆角矩形 93"/>
            <p:cNvSpPr/>
            <p:nvPr/>
          </p:nvSpPr>
          <p:spPr>
            <a:xfrm>
              <a:off x="7365783"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地图导航</a:t>
              </a:r>
            </a:p>
          </p:txBody>
        </p:sp>
      </p:grpSp>
      <p:sp>
        <p:nvSpPr>
          <p:cNvPr id="592" name="直接连接符 94"/>
          <p:cNvSpPr/>
          <p:nvPr/>
        </p:nvSpPr>
        <p:spPr>
          <a:xfrm>
            <a:off x="7258778" y="1927970"/>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3" name="组合 592"/>
          <p:cNvGrpSpPr/>
          <p:nvPr/>
        </p:nvGrpSpPr>
        <p:grpSpPr>
          <a:xfrm>
            <a:off x="7392537" y="3784765"/>
            <a:ext cx="1070071" cy="395999"/>
            <a:chOff x="7354185" y="3059367"/>
            <a:chExt cx="1070071" cy="395999"/>
          </a:xfrm>
        </p:grpSpPr>
        <p:sp>
          <p:nvSpPr>
            <p:cNvPr id="648" name="圆角矩形 647"/>
            <p:cNvSpPr/>
            <p:nvPr/>
          </p:nvSpPr>
          <p:spPr>
            <a:xfrm>
              <a:off x="7354185"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9" name="圆角矩形 96"/>
            <p:cNvSpPr/>
            <p:nvPr/>
          </p:nvSpPr>
          <p:spPr>
            <a:xfrm>
              <a:off x="7365783"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转载分享</a:t>
              </a:r>
            </a:p>
          </p:txBody>
        </p:sp>
      </p:grpSp>
      <p:sp>
        <p:nvSpPr>
          <p:cNvPr id="594" name="直接连接符 97"/>
          <p:cNvSpPr/>
          <p:nvPr/>
        </p:nvSpPr>
        <p:spPr>
          <a:xfrm>
            <a:off x="7258778" y="1927970"/>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5" name="组合 594"/>
          <p:cNvGrpSpPr/>
          <p:nvPr/>
        </p:nvGrpSpPr>
        <p:grpSpPr>
          <a:xfrm>
            <a:off x="7392537" y="4347963"/>
            <a:ext cx="1070071" cy="395999"/>
            <a:chOff x="7354185" y="3622565"/>
            <a:chExt cx="1070071" cy="395999"/>
          </a:xfrm>
        </p:grpSpPr>
        <p:sp>
          <p:nvSpPr>
            <p:cNvPr id="646" name="圆角矩形 645"/>
            <p:cNvSpPr/>
            <p:nvPr/>
          </p:nvSpPr>
          <p:spPr>
            <a:xfrm>
              <a:off x="7354185"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7" name="圆角矩形 99"/>
            <p:cNvSpPr/>
            <p:nvPr/>
          </p:nvSpPr>
          <p:spPr>
            <a:xfrm>
              <a:off x="7365783"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596" name="组合 595"/>
          <p:cNvGrpSpPr/>
          <p:nvPr/>
        </p:nvGrpSpPr>
        <p:grpSpPr>
          <a:xfrm>
            <a:off x="8797005" y="1207973"/>
            <a:ext cx="1337589" cy="719997"/>
            <a:chOff x="8758653" y="482575"/>
            <a:chExt cx="1337589" cy="719997"/>
          </a:xfrm>
        </p:grpSpPr>
        <p:sp>
          <p:nvSpPr>
            <p:cNvPr id="644" name="圆角矩形 643"/>
            <p:cNvSpPr/>
            <p:nvPr/>
          </p:nvSpPr>
          <p:spPr>
            <a:xfrm>
              <a:off x="8758653"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5" name="圆角矩形 101"/>
            <p:cNvSpPr/>
            <p:nvPr/>
          </p:nvSpPr>
          <p:spPr>
            <a:xfrm>
              <a:off x="8779741"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12</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97" name="直接连接符 102"/>
          <p:cNvSpPr/>
          <p:nvPr/>
        </p:nvSpPr>
        <p:spPr>
          <a:xfrm>
            <a:off x="8930764"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8" name="组合 597"/>
          <p:cNvGrpSpPr/>
          <p:nvPr/>
        </p:nvGrpSpPr>
        <p:grpSpPr>
          <a:xfrm>
            <a:off x="9064523" y="2095169"/>
            <a:ext cx="1070071" cy="395999"/>
            <a:chOff x="9026171" y="1369771"/>
            <a:chExt cx="1070071" cy="395999"/>
          </a:xfrm>
        </p:grpSpPr>
        <p:sp>
          <p:nvSpPr>
            <p:cNvPr id="642" name="圆角矩形 641"/>
            <p:cNvSpPr/>
            <p:nvPr/>
          </p:nvSpPr>
          <p:spPr>
            <a:xfrm>
              <a:off x="9026171"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3" name="圆角矩形 104"/>
            <p:cNvSpPr/>
            <p:nvPr/>
          </p:nvSpPr>
          <p:spPr>
            <a:xfrm>
              <a:off x="9037769"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日常监测</a:t>
              </a:r>
            </a:p>
          </p:txBody>
        </p:sp>
      </p:grpSp>
      <p:sp>
        <p:nvSpPr>
          <p:cNvPr id="599" name="直接连接符 105"/>
          <p:cNvSpPr/>
          <p:nvPr/>
        </p:nvSpPr>
        <p:spPr>
          <a:xfrm>
            <a:off x="8930764"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0" name="组合 599"/>
          <p:cNvGrpSpPr/>
          <p:nvPr/>
        </p:nvGrpSpPr>
        <p:grpSpPr>
          <a:xfrm>
            <a:off x="9064523" y="2658367"/>
            <a:ext cx="1070071" cy="395999"/>
            <a:chOff x="9026171" y="1932969"/>
            <a:chExt cx="1070071" cy="395999"/>
          </a:xfrm>
        </p:grpSpPr>
        <p:sp>
          <p:nvSpPr>
            <p:cNvPr id="640" name="圆角矩形 639"/>
            <p:cNvSpPr/>
            <p:nvPr/>
          </p:nvSpPr>
          <p:spPr>
            <a:xfrm>
              <a:off x="9026171"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1" name="圆角矩形 107"/>
            <p:cNvSpPr/>
            <p:nvPr/>
          </p:nvSpPr>
          <p:spPr>
            <a:xfrm>
              <a:off x="9037769"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绩效考核</a:t>
              </a:r>
            </a:p>
          </p:txBody>
        </p:sp>
      </p:grpSp>
      <p:sp>
        <p:nvSpPr>
          <p:cNvPr id="601" name="直接连接符 108"/>
          <p:cNvSpPr/>
          <p:nvPr/>
        </p:nvSpPr>
        <p:spPr>
          <a:xfrm>
            <a:off x="8930764" y="1927970"/>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2" name="组合 601"/>
          <p:cNvGrpSpPr/>
          <p:nvPr/>
        </p:nvGrpSpPr>
        <p:grpSpPr>
          <a:xfrm>
            <a:off x="9064523" y="3221566"/>
            <a:ext cx="1070071" cy="537784"/>
            <a:chOff x="9026171" y="2496168"/>
            <a:chExt cx="1070071" cy="537784"/>
          </a:xfrm>
        </p:grpSpPr>
        <p:sp>
          <p:nvSpPr>
            <p:cNvPr id="638" name="圆角矩形 637"/>
            <p:cNvSpPr/>
            <p:nvPr/>
          </p:nvSpPr>
          <p:spPr>
            <a:xfrm>
              <a:off x="9026171" y="2496168"/>
              <a:ext cx="1070071" cy="53778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9" name="圆角矩形 110"/>
            <p:cNvSpPr/>
            <p:nvPr/>
          </p:nvSpPr>
          <p:spPr>
            <a:xfrm>
              <a:off x="9041922" y="2511919"/>
              <a:ext cx="1038569" cy="5062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监督举报入口</a:t>
              </a:r>
            </a:p>
          </p:txBody>
        </p:sp>
      </p:grpSp>
      <p:sp>
        <p:nvSpPr>
          <p:cNvPr id="603" name="直接连接符 111"/>
          <p:cNvSpPr/>
          <p:nvPr/>
        </p:nvSpPr>
        <p:spPr>
          <a:xfrm>
            <a:off x="8930764" y="1927970"/>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4" name="组合 603"/>
          <p:cNvGrpSpPr/>
          <p:nvPr/>
        </p:nvGrpSpPr>
        <p:grpSpPr>
          <a:xfrm>
            <a:off x="9064523" y="3926549"/>
            <a:ext cx="1070071" cy="512149"/>
            <a:chOff x="9026171" y="3201151"/>
            <a:chExt cx="1070071" cy="512149"/>
          </a:xfrm>
        </p:grpSpPr>
        <p:sp>
          <p:nvSpPr>
            <p:cNvPr id="636" name="圆角矩形 635"/>
            <p:cNvSpPr/>
            <p:nvPr/>
          </p:nvSpPr>
          <p:spPr>
            <a:xfrm>
              <a:off x="9026171" y="3201151"/>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7" name="圆角矩形 113"/>
            <p:cNvSpPr/>
            <p:nvPr/>
          </p:nvSpPr>
          <p:spPr>
            <a:xfrm>
              <a:off x="9041171" y="3216151"/>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监督举报问题处理</a:t>
              </a:r>
            </a:p>
          </p:txBody>
        </p:sp>
      </p:grpSp>
      <p:sp>
        <p:nvSpPr>
          <p:cNvPr id="605" name="直接连接符 114"/>
          <p:cNvSpPr/>
          <p:nvPr/>
        </p:nvSpPr>
        <p:spPr>
          <a:xfrm>
            <a:off x="8930764" y="1927970"/>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6" name="组合 605"/>
          <p:cNvGrpSpPr/>
          <p:nvPr/>
        </p:nvGrpSpPr>
        <p:grpSpPr>
          <a:xfrm>
            <a:off x="9064523" y="4605897"/>
            <a:ext cx="1070071" cy="512149"/>
            <a:chOff x="9026171" y="3880499"/>
            <a:chExt cx="1070071" cy="512149"/>
          </a:xfrm>
        </p:grpSpPr>
        <p:sp>
          <p:nvSpPr>
            <p:cNvPr id="634" name="圆角矩形 633"/>
            <p:cNvSpPr/>
            <p:nvPr/>
          </p:nvSpPr>
          <p:spPr>
            <a:xfrm>
              <a:off x="9026171" y="3880499"/>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5" name="圆角矩形 116"/>
            <p:cNvSpPr/>
            <p:nvPr/>
          </p:nvSpPr>
          <p:spPr>
            <a:xfrm>
              <a:off x="9041171" y="3895499"/>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政府网站建设年报</a:t>
              </a:r>
            </a:p>
          </p:txBody>
        </p:sp>
      </p:grpSp>
      <p:sp>
        <p:nvSpPr>
          <p:cNvPr id="607" name="直接连接符 117"/>
          <p:cNvSpPr/>
          <p:nvPr/>
        </p:nvSpPr>
        <p:spPr>
          <a:xfrm>
            <a:off x="8930764" y="1927970"/>
            <a:ext cx="133758" cy="3613349"/>
          </a:xfrm>
          <a:custGeom>
            <a:avLst/>
            <a:gdLst/>
            <a:ahLst/>
            <a:cxnLst/>
            <a:rect l="0" t="0" r="0" b="0"/>
            <a:pathLst>
              <a:path>
                <a:moveTo>
                  <a:pt x="0" y="0"/>
                </a:moveTo>
                <a:lnTo>
                  <a:pt x="0" y="3613349"/>
                </a:lnTo>
                <a:lnTo>
                  <a:pt x="133758" y="361334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08" name="组合 607"/>
          <p:cNvGrpSpPr/>
          <p:nvPr/>
        </p:nvGrpSpPr>
        <p:grpSpPr>
          <a:xfrm>
            <a:off x="9064523" y="5285245"/>
            <a:ext cx="1070071" cy="512149"/>
            <a:chOff x="9026171" y="4559847"/>
            <a:chExt cx="1070071" cy="512149"/>
          </a:xfrm>
        </p:grpSpPr>
        <p:sp>
          <p:nvSpPr>
            <p:cNvPr id="632" name="圆角矩形 631"/>
            <p:cNvSpPr/>
            <p:nvPr/>
          </p:nvSpPr>
          <p:spPr>
            <a:xfrm>
              <a:off x="9026171" y="4559847"/>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3" name="圆角矩形 119"/>
            <p:cNvSpPr/>
            <p:nvPr/>
          </p:nvSpPr>
          <p:spPr>
            <a:xfrm>
              <a:off x="9041171" y="4574847"/>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政府网站监管年报</a:t>
              </a:r>
            </a:p>
          </p:txBody>
        </p:sp>
      </p:grpSp>
      <p:sp>
        <p:nvSpPr>
          <p:cNvPr id="609" name="直接连接符 120"/>
          <p:cNvSpPr/>
          <p:nvPr/>
        </p:nvSpPr>
        <p:spPr>
          <a:xfrm>
            <a:off x="8930764" y="1927970"/>
            <a:ext cx="133758" cy="4234622"/>
          </a:xfrm>
          <a:custGeom>
            <a:avLst/>
            <a:gdLst/>
            <a:ahLst/>
            <a:cxnLst/>
            <a:rect l="0" t="0" r="0" b="0"/>
            <a:pathLst>
              <a:path>
                <a:moveTo>
                  <a:pt x="0" y="0"/>
                </a:moveTo>
                <a:lnTo>
                  <a:pt x="0" y="4234622"/>
                </a:lnTo>
                <a:lnTo>
                  <a:pt x="133758" y="42346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0" name="组合 609"/>
          <p:cNvGrpSpPr/>
          <p:nvPr/>
        </p:nvGrpSpPr>
        <p:grpSpPr>
          <a:xfrm>
            <a:off x="9064523" y="5964593"/>
            <a:ext cx="1070071" cy="395999"/>
            <a:chOff x="9026171" y="5239195"/>
            <a:chExt cx="1070071" cy="395999"/>
          </a:xfrm>
        </p:grpSpPr>
        <p:sp>
          <p:nvSpPr>
            <p:cNvPr id="630" name="圆角矩形 629"/>
            <p:cNvSpPr/>
            <p:nvPr/>
          </p:nvSpPr>
          <p:spPr>
            <a:xfrm>
              <a:off x="9026171" y="523919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1" name="圆角矩形 122"/>
            <p:cNvSpPr/>
            <p:nvPr/>
          </p:nvSpPr>
          <p:spPr>
            <a:xfrm>
              <a:off x="9037769" y="525079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自行评议</a:t>
              </a:r>
            </a:p>
          </p:txBody>
        </p:sp>
      </p:grpSp>
      <p:grpSp>
        <p:nvGrpSpPr>
          <p:cNvPr id="611" name="组合 610"/>
          <p:cNvGrpSpPr/>
          <p:nvPr/>
        </p:nvGrpSpPr>
        <p:grpSpPr>
          <a:xfrm>
            <a:off x="10468992" y="1207973"/>
            <a:ext cx="1337589" cy="719997"/>
            <a:chOff x="10430640" y="482575"/>
            <a:chExt cx="1337589" cy="719997"/>
          </a:xfrm>
        </p:grpSpPr>
        <p:sp>
          <p:nvSpPr>
            <p:cNvPr id="628" name="圆角矩形 627"/>
            <p:cNvSpPr/>
            <p:nvPr/>
          </p:nvSpPr>
          <p:spPr>
            <a:xfrm>
              <a:off x="10430640"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9" name="圆角矩形 124"/>
            <p:cNvSpPr/>
            <p:nvPr/>
          </p:nvSpPr>
          <p:spPr>
            <a:xfrm>
              <a:off x="10451728"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en-US"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11</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12" name="直接连接符 125"/>
          <p:cNvSpPr/>
          <p:nvPr/>
        </p:nvSpPr>
        <p:spPr>
          <a:xfrm>
            <a:off x="10602750" y="1927970"/>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3" name="组合 612"/>
          <p:cNvGrpSpPr/>
          <p:nvPr/>
        </p:nvGrpSpPr>
        <p:grpSpPr>
          <a:xfrm>
            <a:off x="10736509" y="2095169"/>
            <a:ext cx="1070071" cy="395999"/>
            <a:chOff x="10698157" y="1369771"/>
            <a:chExt cx="1070071" cy="395999"/>
          </a:xfrm>
        </p:grpSpPr>
        <p:sp>
          <p:nvSpPr>
            <p:cNvPr id="626" name="圆角矩形 625"/>
            <p:cNvSpPr/>
            <p:nvPr/>
          </p:nvSpPr>
          <p:spPr>
            <a:xfrm>
              <a:off x="10698157"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7" name="圆角矩形 127"/>
            <p:cNvSpPr/>
            <p:nvPr/>
          </p:nvSpPr>
          <p:spPr>
            <a:xfrm>
              <a:off x="10709755"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公开目录保障</a:t>
              </a:r>
            </a:p>
          </p:txBody>
        </p:sp>
      </p:grpSp>
      <p:sp>
        <p:nvSpPr>
          <p:cNvPr id="614" name="直接连接符 128"/>
          <p:cNvSpPr/>
          <p:nvPr/>
        </p:nvSpPr>
        <p:spPr>
          <a:xfrm>
            <a:off x="10602750" y="1927970"/>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5" name="组合 614"/>
          <p:cNvGrpSpPr/>
          <p:nvPr/>
        </p:nvGrpSpPr>
        <p:grpSpPr>
          <a:xfrm>
            <a:off x="10736509" y="2658367"/>
            <a:ext cx="1070071" cy="395999"/>
            <a:chOff x="10698157" y="1932969"/>
            <a:chExt cx="1070071" cy="395999"/>
          </a:xfrm>
        </p:grpSpPr>
        <p:sp>
          <p:nvSpPr>
            <p:cNvPr id="624" name="圆角矩形 623"/>
            <p:cNvSpPr/>
            <p:nvPr/>
          </p:nvSpPr>
          <p:spPr>
            <a:xfrm>
              <a:off x="10698157"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5" name="圆角矩形 130"/>
            <p:cNvSpPr/>
            <p:nvPr/>
          </p:nvSpPr>
          <p:spPr>
            <a:xfrm>
              <a:off x="10709755"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办事服务保障</a:t>
              </a:r>
            </a:p>
          </p:txBody>
        </p:sp>
      </p:grpSp>
      <p:sp>
        <p:nvSpPr>
          <p:cNvPr id="616" name="直接连接符 131"/>
          <p:cNvSpPr/>
          <p:nvPr/>
        </p:nvSpPr>
        <p:spPr>
          <a:xfrm>
            <a:off x="10602750" y="1927970"/>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7" name="组合 616"/>
          <p:cNvGrpSpPr/>
          <p:nvPr/>
        </p:nvGrpSpPr>
        <p:grpSpPr>
          <a:xfrm>
            <a:off x="10736509" y="3221566"/>
            <a:ext cx="1070071" cy="395999"/>
            <a:chOff x="10698157" y="2496168"/>
            <a:chExt cx="1070071" cy="395999"/>
          </a:xfrm>
        </p:grpSpPr>
        <p:sp>
          <p:nvSpPr>
            <p:cNvPr id="622" name="圆角矩形 621"/>
            <p:cNvSpPr/>
            <p:nvPr/>
          </p:nvSpPr>
          <p:spPr>
            <a:xfrm>
              <a:off x="10698157"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3" name="圆角矩形 133"/>
            <p:cNvSpPr/>
            <p:nvPr/>
          </p:nvSpPr>
          <p:spPr>
            <a:xfrm>
              <a:off x="10709755"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互动交流保障</a:t>
              </a:r>
            </a:p>
          </p:txBody>
        </p:sp>
      </p:grpSp>
      <p:sp>
        <p:nvSpPr>
          <p:cNvPr id="618" name="直接连接符 134"/>
          <p:cNvSpPr/>
          <p:nvPr/>
        </p:nvSpPr>
        <p:spPr>
          <a:xfrm>
            <a:off x="10602750" y="1927970"/>
            <a:ext cx="133758" cy="2112868"/>
          </a:xfrm>
          <a:custGeom>
            <a:avLst/>
            <a:gdLst/>
            <a:ahLst/>
            <a:cxnLst/>
            <a:rect l="0" t="0" r="0" b="0"/>
            <a:pathLst>
              <a:path>
                <a:moveTo>
                  <a:pt x="0" y="0"/>
                </a:moveTo>
                <a:lnTo>
                  <a:pt x="0" y="2112868"/>
                </a:lnTo>
                <a:lnTo>
                  <a:pt x="133758" y="211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19" name="组合 618"/>
          <p:cNvGrpSpPr/>
          <p:nvPr/>
        </p:nvGrpSpPr>
        <p:grpSpPr>
          <a:xfrm>
            <a:off x="10736509" y="3784765"/>
            <a:ext cx="1070071" cy="512149"/>
            <a:chOff x="10698157" y="3059367"/>
            <a:chExt cx="1070071" cy="512149"/>
          </a:xfrm>
        </p:grpSpPr>
        <p:sp>
          <p:nvSpPr>
            <p:cNvPr id="620" name="圆角矩形 619"/>
            <p:cNvSpPr/>
            <p:nvPr/>
          </p:nvSpPr>
          <p:spPr>
            <a:xfrm>
              <a:off x="10698157" y="3059367"/>
              <a:ext cx="1070071"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1" name="圆角矩形 136"/>
            <p:cNvSpPr/>
            <p:nvPr/>
          </p:nvSpPr>
          <p:spPr>
            <a:xfrm>
              <a:off x="10713157" y="3074367"/>
              <a:ext cx="1040071"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年度任务落实情况</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a:t>
            </a:r>
            <a:r>
              <a:rPr lang="en-US" altLang="zh-CN" sz="3200" dirty="0" smtClean="0"/>
              <a:t>  </a:t>
            </a:r>
            <a:r>
              <a:rPr lang="zh-CN" altLang="en-US" sz="3200" dirty="0" smtClean="0"/>
              <a:t>单项否决项考核要点</a:t>
            </a:r>
            <a:endParaRPr lang="zh-CN" altLang="en-US" sz="3200" dirty="0"/>
          </a:p>
        </p:txBody>
      </p:sp>
      <p:graphicFrame>
        <p:nvGraphicFramePr>
          <p:cNvPr id="6" name="表格 5"/>
          <p:cNvGraphicFramePr>
            <a:graphicFrameLocks noGrp="1"/>
          </p:cNvGraphicFramePr>
          <p:nvPr/>
        </p:nvGraphicFramePr>
        <p:xfrm>
          <a:off x="823662" y="1036431"/>
          <a:ext cx="10724326" cy="5644588"/>
        </p:xfrm>
        <a:graphic>
          <a:graphicData uri="http://schemas.openxmlformats.org/drawingml/2006/table">
            <a:tbl>
              <a:tblPr firstRow="1" bandRow="1">
                <a:tableStyleId>{5C22544A-7EE6-4342-B048-85BDC9FD1C3A}</a:tableStyleId>
              </a:tblPr>
              <a:tblGrid>
                <a:gridCol w="1317157"/>
                <a:gridCol w="3585936"/>
                <a:gridCol w="5821233"/>
              </a:tblGrid>
              <a:tr h="391467">
                <a:tc>
                  <a:txBody>
                    <a:bodyPr/>
                    <a:lstStyle/>
                    <a:p>
                      <a:pPr algn="ctr">
                        <a:lnSpc>
                          <a:spcPct val="115000"/>
                        </a:lnSpc>
                        <a:spcAft>
                          <a:spcPts val="0"/>
                        </a:spcAft>
                      </a:pPr>
                      <a:r>
                        <a:rPr lang="zh-CN" sz="2000" kern="0" dirty="0">
                          <a:effectLst/>
                        </a:rPr>
                        <a:t>二级</a:t>
                      </a:r>
                      <a:r>
                        <a:rPr lang="zh-CN" sz="2000" kern="0" dirty="0">
                          <a:effectLst/>
                          <a:latin typeface="微软雅黑" panose="020B0503020204020204" charset="-122"/>
                          <a:ea typeface="微软雅黑" panose="020B0503020204020204" charset="-122"/>
                        </a:rPr>
                        <a:t>指标</a:t>
                      </a:r>
                      <a:endParaRPr lang="zh-CN" sz="2000" kern="100" dirty="0">
                        <a:solidFill>
                          <a:schemeClr val="bg1"/>
                        </a:solidFill>
                        <a:effectLst/>
                        <a:latin typeface="微软雅黑" panose="020B0503020204020204" charset="-122"/>
                        <a:ea typeface="微软雅黑" panose="020B0503020204020204" charset="-122"/>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0" dirty="0">
                          <a:effectLst/>
                        </a:rPr>
                        <a:t>考察点</a:t>
                      </a:r>
                      <a:endParaRPr lang="zh-CN" sz="2000" kern="100" dirty="0">
                        <a:solidFill>
                          <a:schemeClr val="bg1"/>
                        </a:solidFill>
                        <a:effectLst/>
                        <a:latin typeface="+mn-ea"/>
                        <a:ea typeface="+mn-ea"/>
                        <a:cs typeface="Times New Roman" panose="02020603050405020304"/>
                      </a:endParaRPr>
                    </a:p>
                  </a:txBody>
                  <a:tcPr marL="68390" marR="68390" marT="0" marB="0" anchor="ctr"/>
                </a:tc>
                <a:tc>
                  <a:txBody>
                    <a:bodyPr/>
                    <a:lstStyle/>
                    <a:p>
                      <a:pPr algn="ctr">
                        <a:lnSpc>
                          <a:spcPct val="115000"/>
                        </a:lnSpc>
                        <a:spcAft>
                          <a:spcPts val="0"/>
                        </a:spcAft>
                      </a:pPr>
                      <a:r>
                        <a:rPr lang="zh-CN" altLang="en-US" sz="2000" kern="100" dirty="0">
                          <a:effectLst/>
                        </a:rPr>
                        <a:t>扣分细则</a:t>
                      </a:r>
                      <a:endParaRPr lang="zh-CN" sz="2000" kern="100" dirty="0">
                        <a:solidFill>
                          <a:schemeClr val="bg1"/>
                        </a:solidFill>
                        <a:effectLst/>
                        <a:latin typeface="+mn-ea"/>
                        <a:ea typeface="+mn-ea"/>
                        <a:cs typeface="Times New Roman" panose="02020603050405020304"/>
                      </a:endParaRPr>
                    </a:p>
                  </a:txBody>
                  <a:tcPr marL="68390" marR="68390" marT="0" marB="0" anchor="ctr"/>
                </a:tc>
              </a:tr>
              <a:tr h="728957">
                <a:tc>
                  <a:txBody>
                    <a:bodyPr/>
                    <a:lstStyle/>
                    <a:p>
                      <a:pPr algn="ctr" latinLnBrk="1">
                        <a:spcAft>
                          <a:spcPts val="0"/>
                        </a:spcAft>
                      </a:pPr>
                      <a:r>
                        <a:rPr lang="zh-CN" sz="1600" kern="0" dirty="0"/>
                        <a:t>站点无法访问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首页打不开的次数占全部监测次数的比例。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1</a:t>
                      </a:r>
                      <a:r>
                        <a:rPr lang="zh-CN" sz="1600" kern="0" dirty="0"/>
                        <a:t>周，每天间隔性访问</a:t>
                      </a:r>
                      <a:r>
                        <a:rPr lang="en-US" sz="1600" kern="0" dirty="0"/>
                        <a:t>20</a:t>
                      </a:r>
                      <a:r>
                        <a:rPr lang="zh-CN" sz="1600" kern="0" dirty="0"/>
                        <a:t>次以上，超过（含）</a:t>
                      </a:r>
                      <a:r>
                        <a:rPr lang="en-US" sz="1600" kern="0" dirty="0"/>
                        <a:t>15</a:t>
                      </a:r>
                      <a:r>
                        <a:rPr lang="zh-CN" sz="1600" kern="0" dirty="0"/>
                        <a:t>秒网站仍打不开的次数比例累计超过（含）</a:t>
                      </a:r>
                      <a:r>
                        <a:rPr lang="en-US" sz="1600" kern="0" dirty="0"/>
                        <a:t>5%</a:t>
                      </a:r>
                      <a:r>
                        <a:rPr lang="zh-CN" sz="1600" kern="0" dirty="0"/>
                        <a:t>，即单项否决。 </a:t>
                      </a:r>
                      <a:endParaRPr lang="zh-CN" sz="1600" kern="100" dirty="0">
                        <a:latin typeface="+mn-ea"/>
                        <a:ea typeface="+mn-ea"/>
                        <a:cs typeface="Times New Roman" panose="02020603050405020304"/>
                      </a:endParaRPr>
                    </a:p>
                  </a:txBody>
                  <a:tcPr marL="37994" marR="37994" marT="37994" marB="37994" anchor="ctr"/>
                </a:tc>
              </a:tr>
              <a:tr h="934499">
                <a:tc>
                  <a:txBody>
                    <a:bodyPr/>
                    <a:lstStyle/>
                    <a:p>
                      <a:pPr algn="ctr" latinLnBrk="1">
                        <a:spcAft>
                          <a:spcPts val="0"/>
                        </a:spcAft>
                      </a:pPr>
                      <a:r>
                        <a:rPr lang="zh-CN" sz="1600" kern="0" dirty="0"/>
                        <a:t>网站不更新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首页栏目信息更新情况。</a:t>
                      </a:r>
                      <a:r>
                        <a:rPr lang="en-US" sz="1600" kern="0" dirty="0"/>
                        <a:t/>
                      </a:r>
                      <a:br>
                        <a:rPr lang="en-US" sz="1600" kern="0" dirty="0"/>
                      </a:br>
                      <a:r>
                        <a:rPr lang="zh-CN" sz="1600" kern="0" dirty="0"/>
                        <a:t>如首页仅为网站栏目导航入口，则检查所有二级页面栏目信息的更新情况。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a:t>
                      </a:r>
                      <a:r>
                        <a:rPr lang="en-US" sz="1600" kern="0" dirty="0"/>
                        <a:t>2</a:t>
                      </a:r>
                      <a:r>
                        <a:rPr lang="zh-CN" sz="1600" kern="0" dirty="0"/>
                        <a:t>周，首页栏目无信息更新的，即单项否决。</a:t>
                      </a:r>
                      <a:r>
                        <a:rPr lang="en-US" sz="1600" kern="0" dirty="0"/>
                        <a:t/>
                      </a:r>
                      <a:br>
                        <a:rPr lang="en-US" sz="1600" kern="0" dirty="0"/>
                      </a:br>
                      <a:r>
                        <a:rPr lang="zh-CN" sz="1600" kern="0" dirty="0"/>
                        <a:t>（注：</a:t>
                      </a:r>
                      <a:r>
                        <a:rPr lang="zh-CN" sz="1600" u="sng" kern="0" dirty="0">
                          <a:effectLst>
                            <a:outerShdw blurRad="38100" dist="38100" dir="2700000" algn="tl">
                              <a:srgbClr val="000000">
                                <a:alpha val="43137"/>
                              </a:srgbClr>
                            </a:outerShdw>
                          </a:effectLst>
                        </a:rPr>
                        <a:t>未注明信息发布时间的视为不更新</a:t>
                      </a:r>
                      <a:r>
                        <a:rPr lang="zh-CN" sz="1600" kern="0" dirty="0"/>
                        <a:t>，下同。） </a:t>
                      </a:r>
                      <a:endParaRPr lang="zh-CN" sz="1600" kern="100" dirty="0">
                        <a:latin typeface="+mn-ea"/>
                        <a:ea typeface="+mn-ea"/>
                        <a:cs typeface="Times New Roman" panose="02020603050405020304"/>
                      </a:endParaRPr>
                    </a:p>
                  </a:txBody>
                  <a:tcPr marL="37994" marR="37994" marT="37994" marB="37994" anchor="ctr"/>
                </a:tc>
              </a:tr>
              <a:tr h="1681367">
                <a:tc>
                  <a:txBody>
                    <a:bodyPr/>
                    <a:lstStyle/>
                    <a:p>
                      <a:pPr algn="ctr" latinLnBrk="1">
                        <a:spcAft>
                          <a:spcPts val="0"/>
                        </a:spcAft>
                      </a:pPr>
                      <a:r>
                        <a:rPr lang="zh-CN" sz="1600" kern="0" dirty="0"/>
                        <a:t>栏目不更新 </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动态、要闻、通知公告、政策文件等信息长期未更新的栏目数量；</a:t>
                      </a:r>
                      <a:r>
                        <a:rPr lang="en-US" sz="1600" kern="0" dirty="0"/>
                        <a:t/>
                      </a:r>
                      <a:br>
                        <a:rPr lang="en-US" sz="1600" kern="0" dirty="0"/>
                      </a:br>
                      <a:r>
                        <a:rPr lang="en-US" sz="1600" kern="0" dirty="0"/>
                        <a:t>2.</a:t>
                      </a:r>
                      <a:r>
                        <a:rPr lang="zh-CN" sz="1600" kern="0" dirty="0"/>
                        <a:t>网站中应更新但长期未更新的栏目数量；</a:t>
                      </a:r>
                      <a:r>
                        <a:rPr lang="en-US" sz="1600" kern="0" dirty="0"/>
                        <a:t/>
                      </a:r>
                      <a:br>
                        <a:rPr lang="en-US" sz="1600" kern="0" dirty="0"/>
                      </a:br>
                      <a:r>
                        <a:rPr lang="en-US" sz="1600" kern="0" dirty="0"/>
                        <a:t>3.</a:t>
                      </a:r>
                      <a:r>
                        <a:rPr lang="zh-CN" sz="1600" kern="0" dirty="0"/>
                        <a:t>网站中的空白栏目（有栏目无内容）数量。</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监测时间点前</a:t>
                      </a:r>
                      <a:r>
                        <a:rPr lang="en-US" sz="1600" u="sng" kern="0" dirty="0">
                          <a:effectLst>
                            <a:outerShdw blurRad="38100" dist="38100" dir="2700000" algn="tl">
                              <a:srgbClr val="000000">
                                <a:alpha val="43137"/>
                              </a:srgbClr>
                            </a:outerShdw>
                          </a:effectLst>
                        </a:rPr>
                        <a:t>2</a:t>
                      </a:r>
                      <a:r>
                        <a:rPr lang="zh-CN" sz="1600" u="sng" kern="0" dirty="0">
                          <a:effectLst>
                            <a:outerShdw blurRad="38100" dist="38100" dir="2700000" algn="tl">
                              <a:srgbClr val="000000">
                                <a:alpha val="43137"/>
                              </a:srgbClr>
                            </a:outerShdw>
                          </a:effectLst>
                        </a:rPr>
                        <a:t>周</a:t>
                      </a:r>
                      <a:r>
                        <a:rPr lang="zh-CN" sz="1600" kern="0" dirty="0"/>
                        <a:t>内的动态、要闻类栏目，以及监测时间点前</a:t>
                      </a:r>
                      <a:r>
                        <a:rPr lang="en-US" sz="1600" kern="0" dirty="0"/>
                        <a:t>6</a:t>
                      </a:r>
                      <a:r>
                        <a:rPr lang="zh-CN" sz="1600" kern="0" dirty="0"/>
                        <a:t>个月内的通知公告、政策文件类栏目，累计超过（含）</a:t>
                      </a:r>
                      <a:r>
                        <a:rPr lang="en-US" sz="1600" kern="0" dirty="0"/>
                        <a:t>5</a:t>
                      </a:r>
                      <a:r>
                        <a:rPr lang="zh-CN" sz="1600" kern="0" dirty="0"/>
                        <a:t>个未更新；</a:t>
                      </a:r>
                      <a:r>
                        <a:rPr lang="en-US" sz="1600" kern="0" dirty="0"/>
                        <a:t/>
                      </a:r>
                      <a:br>
                        <a:rPr lang="en-US" sz="1600" kern="0" dirty="0"/>
                      </a:br>
                      <a:r>
                        <a:rPr lang="en-US" sz="1600" kern="0" dirty="0"/>
                        <a:t>2.</a:t>
                      </a:r>
                      <a:r>
                        <a:rPr lang="zh-CN" sz="1600" kern="0" dirty="0"/>
                        <a:t>网站中应更新但长期未更新的栏目数超过（含）</a:t>
                      </a:r>
                      <a:r>
                        <a:rPr lang="en-US" sz="1600" kern="0" dirty="0"/>
                        <a:t>10</a:t>
                      </a:r>
                      <a:r>
                        <a:rPr lang="zh-CN" sz="1600" kern="0" dirty="0"/>
                        <a:t>个；</a:t>
                      </a:r>
                      <a:r>
                        <a:rPr lang="en-US" sz="1600" kern="0" dirty="0"/>
                        <a:t/>
                      </a:r>
                      <a:br>
                        <a:rPr lang="en-US" sz="1600" kern="0" dirty="0"/>
                      </a:br>
                      <a:r>
                        <a:rPr lang="en-US" sz="1600" kern="0" dirty="0"/>
                        <a:t>3.</a:t>
                      </a:r>
                      <a:r>
                        <a:rPr lang="zh-CN" sz="1600" kern="0" dirty="0"/>
                        <a:t>空白栏目数量超过（含）</a:t>
                      </a:r>
                      <a:r>
                        <a:rPr lang="en-US" sz="1600" kern="0" dirty="0"/>
                        <a:t>5</a:t>
                      </a:r>
                      <a:r>
                        <a:rPr lang="zh-CN" sz="1600" kern="0" dirty="0"/>
                        <a:t>个。</a:t>
                      </a:r>
                      <a:r>
                        <a:rPr lang="en-US" sz="1600" kern="0" dirty="0"/>
                        <a:t/>
                      </a:r>
                      <a:br>
                        <a:rPr lang="en-US" sz="1600" kern="0" dirty="0"/>
                      </a:br>
                      <a:r>
                        <a:rPr lang="zh-CN" sz="1600" kern="0" dirty="0"/>
                        <a:t>上述情况出现任意一种，即单项否决。</a:t>
                      </a:r>
                      <a:endParaRPr lang="zh-CN" sz="1600" kern="100" dirty="0">
                        <a:latin typeface="+mn-ea"/>
                        <a:ea typeface="+mn-ea"/>
                        <a:cs typeface="Times New Roman" panose="02020603050405020304"/>
                      </a:endParaRPr>
                    </a:p>
                  </a:txBody>
                  <a:tcPr marL="37994" marR="37994" marT="37994" marB="37994" anchor="ctr"/>
                </a:tc>
              </a:tr>
              <a:tr h="1013166">
                <a:tc>
                  <a:txBody>
                    <a:bodyPr/>
                    <a:lstStyle/>
                    <a:p>
                      <a:pPr algn="ctr" latinLnBrk="1">
                        <a:spcAft>
                          <a:spcPts val="0"/>
                        </a:spcAft>
                      </a:pPr>
                      <a:r>
                        <a:rPr lang="zh-CN" sz="1600" kern="0" dirty="0"/>
                        <a:t>严重错误</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en-US" sz="1600" kern="0" dirty="0"/>
                        <a:t>1.</a:t>
                      </a:r>
                      <a:r>
                        <a:rPr lang="zh-CN" sz="1600" kern="0" dirty="0"/>
                        <a:t>网站存在严重错别字；</a:t>
                      </a:r>
                      <a:r>
                        <a:rPr lang="en-US" sz="1600" kern="0" dirty="0"/>
                        <a:t/>
                      </a:r>
                      <a:br>
                        <a:rPr lang="en-US" sz="1600" kern="0" dirty="0"/>
                      </a:br>
                      <a:r>
                        <a:rPr lang="en-US" sz="1600" kern="0" dirty="0"/>
                        <a:t>2.</a:t>
                      </a:r>
                      <a:r>
                        <a:rPr lang="zh-CN" sz="1600" kern="0" dirty="0"/>
                        <a:t>网站存在虚假或伪造内容；</a:t>
                      </a:r>
                      <a:r>
                        <a:rPr lang="en-US" sz="1600" kern="0" dirty="0"/>
                        <a:t/>
                      </a:r>
                      <a:br>
                        <a:rPr lang="en-US" sz="1600" kern="0" dirty="0"/>
                      </a:br>
                      <a:r>
                        <a:rPr lang="en-US" sz="1600" kern="0" dirty="0"/>
                        <a:t>3.</a:t>
                      </a:r>
                      <a:r>
                        <a:rPr lang="zh-CN" sz="1600" kern="0" dirty="0"/>
                        <a:t>网站存在反动、暴力、色情等内容。</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网站出现严重错别字（例如，将党和国家领导人姓名写错）、虚假或伪造内容（例如，严重不符合实际情况的文字、图片、视频）以及反动、暴力、色情等内容的，即单项否决。</a:t>
                      </a:r>
                      <a:endParaRPr lang="zh-CN" sz="1600" kern="100" dirty="0">
                        <a:latin typeface="+mn-ea"/>
                        <a:ea typeface="+mn-ea"/>
                        <a:cs typeface="Times New Roman" panose="02020603050405020304"/>
                      </a:endParaRPr>
                    </a:p>
                  </a:txBody>
                  <a:tcPr marL="37994" marR="37994" marT="37994" marB="37994" anchor="ctr"/>
                </a:tc>
              </a:tr>
              <a:tr h="895132">
                <a:tc>
                  <a:txBody>
                    <a:bodyPr/>
                    <a:lstStyle/>
                    <a:p>
                      <a:pPr algn="ctr" latinLnBrk="1">
                        <a:spcAft>
                          <a:spcPts val="0"/>
                        </a:spcAft>
                      </a:pPr>
                      <a:r>
                        <a:rPr lang="zh-CN" sz="1600" kern="0" dirty="0"/>
                        <a:t>互动回应差</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互动回应类栏目长期未回应的情况。</a:t>
                      </a:r>
                      <a:endParaRPr lang="zh-CN" sz="1600" kern="100" dirty="0">
                        <a:latin typeface="+mn-ea"/>
                        <a:ea typeface="+mn-ea"/>
                        <a:cs typeface="Times New Roman" panose="02020603050405020304"/>
                      </a:endParaRPr>
                    </a:p>
                  </a:txBody>
                  <a:tcPr marL="37994" marR="37994" marT="37994" marB="37994" anchor="ctr"/>
                </a:tc>
                <a:tc>
                  <a:txBody>
                    <a:bodyPr/>
                    <a:lstStyle/>
                    <a:p>
                      <a:pPr algn="l" latinLnBrk="1">
                        <a:spcAft>
                          <a:spcPts val="0"/>
                        </a:spcAft>
                      </a:pPr>
                      <a:r>
                        <a:rPr lang="zh-CN" sz="1600" kern="0" dirty="0"/>
                        <a:t>监测时间点前</a:t>
                      </a:r>
                      <a:r>
                        <a:rPr lang="en-US" sz="1600" kern="0" dirty="0"/>
                        <a:t>1</a:t>
                      </a:r>
                      <a:r>
                        <a:rPr lang="zh-CN" sz="1600" kern="0" dirty="0"/>
                        <a:t>年内，要求对公众信件、留言及时答复处理的政务咨询类栏目（在线访谈、调查征集、举报投诉类栏目除外）中存在超过</a:t>
                      </a:r>
                      <a:r>
                        <a:rPr lang="zh-CN" sz="1600" u="sng" kern="0" dirty="0">
                          <a:effectLst>
                            <a:outerShdw blurRad="38100" dist="38100" dir="2700000" algn="tl">
                              <a:srgbClr val="000000">
                                <a:alpha val="43137"/>
                              </a:srgbClr>
                            </a:outerShdw>
                          </a:effectLst>
                        </a:rPr>
                        <a:t>三个月未回应</a:t>
                      </a:r>
                      <a:r>
                        <a:rPr lang="zh-CN" sz="1600" kern="0" dirty="0"/>
                        <a:t>的现象，即单项否决。</a:t>
                      </a:r>
                      <a:endParaRPr lang="zh-CN" sz="1600" kern="100" dirty="0">
                        <a:latin typeface="+mn-ea"/>
                        <a:ea typeface="+mn-ea"/>
                        <a:cs typeface="Times New Roman" panose="02020603050405020304"/>
                      </a:endParaRPr>
                    </a:p>
                  </a:txBody>
                  <a:tcPr marL="37994" marR="37994" marT="37994" marB="37994" anchor="ctr"/>
                </a:tc>
              </a:tr>
            </a:tbl>
          </a:graphicData>
        </a:graphic>
      </p:graphicFrame>
      <p:sp>
        <p:nvSpPr>
          <p:cNvPr id="7" name="文本框 6"/>
          <p:cNvSpPr txBox="1"/>
          <p:nvPr/>
        </p:nvSpPr>
        <p:spPr>
          <a:xfrm>
            <a:off x="105069" y="2182531"/>
            <a:ext cx="553998" cy="3485122"/>
          </a:xfrm>
          <a:prstGeom prst="rect">
            <a:avLst/>
          </a:prstGeom>
          <a:noFill/>
        </p:spPr>
        <p:txBody>
          <a:bodyPr vert="eaVert" wrap="square" rtlCol="0">
            <a:spAutoFit/>
          </a:bodyPr>
          <a:lstStyle/>
          <a:p>
            <a:r>
              <a:rPr lang="zh-CN" altLang="en-US" sz="2400" b="1" dirty="0">
                <a:solidFill>
                  <a:srgbClr val="FF0000"/>
                </a:solidFill>
                <a:latin typeface="微软雅黑" panose="020B0503020204020204" charset="-122"/>
                <a:ea typeface="微软雅黑" panose="020B0503020204020204" charset="-122"/>
              </a:rPr>
              <a:t>单  项  否  决  项</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a:t>
            </a:r>
            <a:r>
              <a:rPr lang="zh-CN" altLang="en-US" sz="3200" dirty="0" smtClean="0"/>
              <a:t>架构建设规划</a:t>
            </a:r>
            <a:endParaRPr lang="zh-CN" altLang="en-US" sz="3200" dirty="0"/>
          </a:p>
        </p:txBody>
      </p:sp>
      <p:grpSp>
        <p:nvGrpSpPr>
          <p:cNvPr id="41" name="组合 40"/>
          <p:cNvGrpSpPr/>
          <p:nvPr/>
        </p:nvGrpSpPr>
        <p:grpSpPr>
          <a:xfrm>
            <a:off x="514906" y="1088705"/>
            <a:ext cx="133758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政府信息公开</a:t>
              </a:r>
            </a:p>
          </p:txBody>
        </p:sp>
      </p:grpSp>
      <p:grpSp>
        <p:nvGrpSpPr>
          <p:cNvPr id="45" name="组合 44"/>
          <p:cNvGrpSpPr/>
          <p:nvPr/>
        </p:nvGrpSpPr>
        <p:grpSpPr>
          <a:xfrm>
            <a:off x="782425"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782425"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782425"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782425"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782425"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782425"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36807" y="1088705"/>
            <a:ext cx="1337589" cy="719997"/>
            <a:chOff x="5414681" y="482575"/>
            <a:chExt cx="1337589" cy="719997"/>
          </a:xfrm>
        </p:grpSpPr>
        <p:sp>
          <p:nvSpPr>
            <p:cNvPr id="127" name="圆角矩形 126"/>
            <p:cNvSpPr/>
            <p:nvPr/>
          </p:nvSpPr>
          <p:spPr>
            <a:xfrm>
              <a:off x="5414681"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五公开</a:t>
              </a:r>
              <a:endParaRPr lang="en-US" altLang="zh-CN" sz="1600" kern="1200" dirty="0">
                <a:solidFill>
                  <a:schemeClr val="tx1"/>
                </a:solidFill>
                <a:latin typeface="微软雅黑" panose="020B0503020204020204" charset="-122"/>
                <a:ea typeface="微软雅黑" panose="020B0503020204020204" charset="-122"/>
              </a:endParaRPr>
            </a:p>
          </p:txBody>
        </p:sp>
      </p:grpSp>
      <p:sp>
        <p:nvSpPr>
          <p:cNvPr id="129" name="直接连接符 68"/>
          <p:cNvSpPr/>
          <p:nvPr/>
        </p:nvSpPr>
        <p:spPr>
          <a:xfrm>
            <a:off x="3570566" y="1808702"/>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04325"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570566" y="1808702"/>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04325"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570566" y="1808702"/>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04325"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570566" y="1808702"/>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04325"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570566" y="1808702"/>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04325"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767963"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774018" y="5094624"/>
            <a:ext cx="1058330" cy="291307"/>
            <a:chOff x="268922" y="4301913"/>
            <a:chExt cx="1070071" cy="395999"/>
          </a:xfrm>
        </p:grpSpPr>
        <p:sp>
          <p:nvSpPr>
            <p:cNvPr id="226" name="圆角矩形 22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人事信息</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787270"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782425"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审计报告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780913"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35994" y="1767736"/>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35994" y="205397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27587" y="248886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35993" y="29522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30576" y="339589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40839" y="387779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40839" y="43235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21532" y="478957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35994" y="524027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47606" y="57448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21532" y="615990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30575" y="6531478"/>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19050"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07580"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096110"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096110"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084640"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084640"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政府工作报告</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080365" y="4645463"/>
            <a:ext cx="1058330" cy="291307"/>
            <a:chOff x="268922" y="1369771"/>
            <a:chExt cx="1070071" cy="395999"/>
          </a:xfrm>
        </p:grpSpPr>
        <p:sp>
          <p:nvSpPr>
            <p:cNvPr id="270" name="圆角矩形 2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068895" y="5094623"/>
            <a:ext cx="1058330" cy="291307"/>
            <a:chOff x="268922" y="1369771"/>
            <a:chExt cx="1070071" cy="395999"/>
          </a:xfrm>
        </p:grpSpPr>
        <p:sp>
          <p:nvSpPr>
            <p:cNvPr id="273" name="圆角矩形 272"/>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dirty="0">
                  <a:solidFill>
                    <a:schemeClr val="tx1"/>
                  </a:solidFill>
                  <a:latin typeface="微软雅黑" panose="020B0503020204020204" charset="-122"/>
                  <a:ea typeface="微软雅黑" panose="020B0503020204020204" charset="-122"/>
                </a:rPr>
                <a:t>市政协提案答复</a:t>
              </a:r>
              <a:endParaRPr lang="zh-CN" altLang="en-US" sz="11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068895"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57425"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068895" y="6415121"/>
            <a:ext cx="1058330" cy="291307"/>
            <a:chOff x="268922" y="1369771"/>
            <a:chExt cx="1070071" cy="395999"/>
          </a:xfrm>
        </p:grpSpPr>
        <p:sp>
          <p:nvSpPr>
            <p:cNvPr id="282" name="圆角矩形 28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19050" y="1510772"/>
            <a:ext cx="1058330" cy="291307"/>
            <a:chOff x="268922" y="1369771"/>
            <a:chExt cx="1070071" cy="395999"/>
          </a:xfrm>
        </p:grpSpPr>
        <p:sp>
          <p:nvSpPr>
            <p:cNvPr id="285" name="圆角矩形 28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179612" y="1101959"/>
            <a:ext cx="1337589" cy="719997"/>
            <a:chOff x="1404" y="482575"/>
            <a:chExt cx="1337589" cy="719997"/>
          </a:xfrm>
        </p:grpSpPr>
        <p:sp>
          <p:nvSpPr>
            <p:cNvPr id="288" name="圆角矩形 28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重点领域信息公开</a:t>
              </a:r>
            </a:p>
          </p:txBody>
        </p:sp>
      </p:grpSp>
      <p:grpSp>
        <p:nvGrpSpPr>
          <p:cNvPr id="290" name="组合 289"/>
          <p:cNvGrpSpPr/>
          <p:nvPr/>
        </p:nvGrpSpPr>
        <p:grpSpPr>
          <a:xfrm>
            <a:off x="5447131"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47131"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47131"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47131"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47131"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47131"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32669"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38724"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51976"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47131"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45619"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00700" y="1780990"/>
            <a:ext cx="0" cy="476386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00700" y="206722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192293" y="2502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00699" y="296550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195282" y="340914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05545" y="389105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05545" y="433676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186238" y="480283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00700" y="525353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12312" y="57580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186238" y="6173159"/>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195281" y="6544732"/>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797008"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785538"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774068" y="2802698"/>
            <a:ext cx="1058330" cy="291307"/>
            <a:chOff x="268922" y="1369771"/>
            <a:chExt cx="1070071" cy="395999"/>
          </a:xfrm>
        </p:grpSpPr>
        <p:sp>
          <p:nvSpPr>
            <p:cNvPr id="342" name="圆角矩形 341"/>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774067" y="3273935"/>
            <a:ext cx="1191607" cy="446742"/>
            <a:chOff x="268922" y="1369771"/>
            <a:chExt cx="1070071" cy="395999"/>
          </a:xfrm>
        </p:grpSpPr>
        <p:sp>
          <p:nvSpPr>
            <p:cNvPr id="345" name="圆角矩形 344"/>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15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196436" y="1106431"/>
            <a:ext cx="133758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p>
          </p:txBody>
        </p:sp>
      </p:grpSp>
      <p:grpSp>
        <p:nvGrpSpPr>
          <p:cNvPr id="420" name="组合 419"/>
          <p:cNvGrpSpPr/>
          <p:nvPr/>
        </p:nvGrpSpPr>
        <p:grpSpPr>
          <a:xfrm>
            <a:off x="8463955"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463955"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463955"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463955"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463955"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463955" y="4188861"/>
            <a:ext cx="1058330" cy="291307"/>
            <a:chOff x="268922" y="4301913"/>
            <a:chExt cx="1070071" cy="395999"/>
          </a:xfrm>
        </p:grpSpPr>
        <p:sp>
          <p:nvSpPr>
            <p:cNvPr id="436" name="圆角矩形 435"/>
            <p:cNvSpPr/>
            <p:nvPr/>
          </p:nvSpPr>
          <p:spPr>
            <a:xfrm>
              <a:off x="268922" y="4301913"/>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12106" y="1785462"/>
            <a:ext cx="5418" cy="2555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17524" y="207169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09117" y="2506590"/>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17523" y="296997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12106" y="341362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22369" y="3895525"/>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22369" y="4334514"/>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888632" y="1110903"/>
            <a:ext cx="1337589" cy="719997"/>
            <a:chOff x="1404" y="482575"/>
            <a:chExt cx="1337589" cy="719997"/>
          </a:xfrm>
        </p:grpSpPr>
        <p:sp>
          <p:nvSpPr>
            <p:cNvPr id="467" name="圆角矩形 466"/>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专题专栏</a:t>
              </a:r>
            </a:p>
          </p:txBody>
        </p:sp>
      </p:grpSp>
      <p:grpSp>
        <p:nvGrpSpPr>
          <p:cNvPr id="469" name="组合 468"/>
          <p:cNvGrpSpPr/>
          <p:nvPr/>
        </p:nvGrpSpPr>
        <p:grpSpPr>
          <a:xfrm>
            <a:off x="10156151"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56151"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56151"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09720" y="1789934"/>
            <a:ext cx="1"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09720" y="207616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01313" y="251106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09719" y="2974447"/>
            <a:ext cx="246431" cy="1"/>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栏目</a:t>
            </a:r>
            <a:r>
              <a:rPr lang="zh-CN" altLang="en-US" sz="3200" dirty="0" smtClean="0"/>
              <a:t>架构建设规划</a:t>
            </a:r>
            <a:endParaRPr lang="zh-CN" altLang="en-US" sz="3200" dirty="0"/>
          </a:p>
        </p:txBody>
      </p:sp>
      <p:grpSp>
        <p:nvGrpSpPr>
          <p:cNvPr id="41" name="组合 40"/>
          <p:cNvGrpSpPr/>
          <p:nvPr/>
        </p:nvGrpSpPr>
        <p:grpSpPr>
          <a:xfrm>
            <a:off x="501654" y="1181469"/>
            <a:ext cx="1492409" cy="719997"/>
            <a:chOff x="1404" y="482575"/>
            <a:chExt cx="1337589" cy="719997"/>
          </a:xfrm>
        </p:grpSpPr>
        <p:sp>
          <p:nvSpPr>
            <p:cNvPr id="42" name="圆角矩形 41"/>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769172" y="2001081"/>
            <a:ext cx="1180827"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769172" y="2429667"/>
            <a:ext cx="1180827"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769172" y="2885824"/>
            <a:ext cx="1180827"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769172" y="3343006"/>
            <a:ext cx="1180827"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769172" y="3820067"/>
            <a:ext cx="1180827"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522742" y="1860500"/>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22742" y="2146734"/>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14335" y="2581628"/>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22741" y="3045013"/>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17324" y="3488659"/>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27587" y="3977189"/>
            <a:ext cx="274954" cy="2"/>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4976200" y="1199195"/>
            <a:ext cx="1492409" cy="719997"/>
            <a:chOff x="1404" y="482575"/>
            <a:chExt cx="1337589" cy="719997"/>
          </a:xfrm>
        </p:grpSpPr>
        <p:sp>
          <p:nvSpPr>
            <p:cNvPr id="418" name="圆角矩形 417"/>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243718" y="2018807"/>
            <a:ext cx="1180827"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243718" y="2447393"/>
            <a:ext cx="1180827"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243718" y="2903550"/>
            <a:ext cx="1180827"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4997288" y="1878226"/>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4997288" y="2164460"/>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4988881" y="2599354"/>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4997288" y="3062740"/>
            <a:ext cx="274953"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2708114" y="1181471"/>
            <a:ext cx="1492409" cy="719997"/>
            <a:chOff x="1404" y="482575"/>
            <a:chExt cx="1337589" cy="719997"/>
          </a:xfrm>
        </p:grpSpPr>
        <p:sp>
          <p:nvSpPr>
            <p:cNvPr id="364" name="圆角矩形 363"/>
            <p:cNvSpPr/>
            <p:nvPr/>
          </p:nvSpPr>
          <p:spPr>
            <a:xfrm>
              <a:off x="1404" y="482575"/>
              <a:ext cx="1337589" cy="71999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2975632" y="2001083"/>
            <a:ext cx="1180827" cy="291307"/>
            <a:chOff x="268922" y="1369771"/>
            <a:chExt cx="1070071" cy="395999"/>
          </a:xfrm>
        </p:grpSpPr>
        <p:sp>
          <p:nvSpPr>
            <p:cNvPr id="367" name="圆角矩形 366"/>
            <p:cNvSpPr/>
            <p:nvPr/>
          </p:nvSpPr>
          <p:spPr>
            <a:xfrm>
              <a:off x="268922" y="1369771"/>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2975632" y="2429669"/>
            <a:ext cx="1180827" cy="303923"/>
            <a:chOff x="268922" y="1932969"/>
            <a:chExt cx="1367165" cy="512149"/>
          </a:xfrm>
        </p:grpSpPr>
        <p:sp>
          <p:nvSpPr>
            <p:cNvPr id="370" name="圆角矩形 369"/>
            <p:cNvSpPr/>
            <p:nvPr/>
          </p:nvSpPr>
          <p:spPr>
            <a:xfrm>
              <a:off x="268922" y="1932969"/>
              <a:ext cx="1367165" cy="51214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2975632" y="2885826"/>
            <a:ext cx="1180827" cy="291307"/>
            <a:chOff x="268922" y="2612318"/>
            <a:chExt cx="1070071" cy="395999"/>
          </a:xfrm>
        </p:grpSpPr>
        <p:sp>
          <p:nvSpPr>
            <p:cNvPr id="373" name="圆角矩形 372"/>
            <p:cNvSpPr/>
            <p:nvPr/>
          </p:nvSpPr>
          <p:spPr>
            <a:xfrm>
              <a:off x="268922" y="2612318"/>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2975632" y="3343008"/>
            <a:ext cx="1180827" cy="291307"/>
            <a:chOff x="268922" y="3175516"/>
            <a:chExt cx="1070071" cy="395999"/>
          </a:xfrm>
        </p:grpSpPr>
        <p:sp>
          <p:nvSpPr>
            <p:cNvPr id="376" name="圆角矩形 375"/>
            <p:cNvSpPr/>
            <p:nvPr/>
          </p:nvSpPr>
          <p:spPr>
            <a:xfrm>
              <a:off x="268922" y="3175516"/>
              <a:ext cx="1070071" cy="39599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1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2729202" y="1860502"/>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2729202" y="2146736"/>
            <a:ext cx="246430"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2720795" y="2581630"/>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2729201" y="3045015"/>
            <a:ext cx="274954" cy="2"/>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2723784" y="3488661"/>
            <a:ext cx="274954" cy="2"/>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353046" y="5115518"/>
            <a:ext cx="9180059" cy="460375"/>
          </a:xfrm>
          <a:prstGeom prst="rect">
            <a:avLst/>
          </a:prstGeom>
          <a:no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注：</a:t>
            </a:r>
            <a:r>
              <a:rPr lang="zh-CN" altLang="en-US" sz="1600" b="1" dirty="0">
                <a:solidFill>
                  <a:srgbClr val="FF0000"/>
                </a:solidFill>
                <a:latin typeface="微软雅黑" panose="020B0503020204020204" charset="-122"/>
                <a:ea typeface="微软雅黑" panose="020B0503020204020204" charset="-122"/>
              </a:rPr>
              <a:t>政务服务</a:t>
            </a:r>
            <a:r>
              <a:rPr lang="zh-CN" altLang="en-US" sz="1600" dirty="0">
                <a:latin typeface="微软雅黑" panose="020B0503020204020204" charset="-122"/>
                <a:ea typeface="微软雅黑" panose="020B0503020204020204" charset="-122"/>
              </a:rPr>
              <a:t>相关栏目可直接链接到广东省政务服务网或者合作区政务服务门户网站。</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  </a:t>
            </a:r>
            <a:r>
              <a:rPr lang="zh-CN" altLang="en-US" sz="3200" spc="300" dirty="0">
                <a:sym typeface="Arial" panose="020B0604020202020204" pitchFamily="34" charset="0"/>
              </a:rPr>
              <a:t>建设思路</a:t>
            </a:r>
            <a:endParaRPr lang="zh-CN" altLang="en-US" sz="3200" dirty="0"/>
          </a:p>
        </p:txBody>
      </p:sp>
      <p:sp>
        <p:nvSpPr>
          <p:cNvPr id="47" name="椭圆 34"/>
          <p:cNvSpPr/>
          <p:nvPr/>
        </p:nvSpPr>
        <p:spPr>
          <a:xfrm rot="10190714">
            <a:off x="4739553" y="2282489"/>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48" name="组合 47"/>
          <p:cNvGrpSpPr/>
          <p:nvPr/>
        </p:nvGrpSpPr>
        <p:grpSpPr>
          <a:xfrm rot="13303882">
            <a:off x="7787976" y="3950832"/>
            <a:ext cx="759550" cy="986833"/>
            <a:chOff x="4020870" y="2194485"/>
            <a:chExt cx="1102258" cy="1432090"/>
          </a:xfrm>
          <a:effectLst>
            <a:outerShdw blurRad="444500" dist="254000" dir="8100000" algn="tr" rotWithShape="0">
              <a:prstClr val="black">
                <a:alpha val="50000"/>
              </a:prstClr>
            </a:outerShdw>
          </a:effectLst>
        </p:grpSpPr>
        <p:sp>
          <p:nvSpPr>
            <p:cNvPr id="4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5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grpSp>
        <p:nvGrpSpPr>
          <p:cNvPr id="51" name="组合 50"/>
          <p:cNvGrpSpPr/>
          <p:nvPr/>
        </p:nvGrpSpPr>
        <p:grpSpPr>
          <a:xfrm rot="11594412">
            <a:off x="6223438" y="2372492"/>
            <a:ext cx="759550" cy="986833"/>
            <a:chOff x="4020870" y="2194485"/>
            <a:chExt cx="1102258" cy="1432090"/>
          </a:xfrm>
          <a:effectLst>
            <a:outerShdw blurRad="444500" dist="254000" dir="8100000" algn="tr" rotWithShape="0">
              <a:prstClr val="black">
                <a:alpha val="50000"/>
              </a:prstClr>
            </a:outerShdw>
          </a:effectLst>
        </p:grpSpPr>
        <p:sp>
          <p:nvSpPr>
            <p:cNvPr id="5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4" name="椭圆 34"/>
          <p:cNvSpPr/>
          <p:nvPr/>
        </p:nvSpPr>
        <p:spPr>
          <a:xfrm rot="13009338">
            <a:off x="7314184" y="3015351"/>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5" name="组合 54"/>
          <p:cNvGrpSpPr/>
          <p:nvPr/>
        </p:nvGrpSpPr>
        <p:grpSpPr>
          <a:xfrm rot="9469324">
            <a:off x="3558997" y="2784046"/>
            <a:ext cx="759550" cy="986833"/>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58" name="椭圆 34"/>
          <p:cNvSpPr/>
          <p:nvPr/>
        </p:nvSpPr>
        <p:spPr>
          <a:xfrm rot="8068240">
            <a:off x="2810458" y="3951376"/>
            <a:ext cx="709624" cy="912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nvGrpSpPr>
          <p:cNvPr id="59" name="组合 58"/>
          <p:cNvGrpSpPr/>
          <p:nvPr/>
        </p:nvGrpSpPr>
        <p:grpSpPr>
          <a:xfrm>
            <a:off x="4797217" y="3657033"/>
            <a:ext cx="1612681" cy="1612685"/>
            <a:chOff x="3851771" y="1163107"/>
            <a:chExt cx="1402358" cy="1402358"/>
          </a:xfrm>
        </p:grpSpPr>
        <p:grpSp>
          <p:nvGrpSpPr>
            <p:cNvPr id="60" name="组合 5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63" name="椭圆 6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grpSp>
        <p:sp>
          <p:nvSpPr>
            <p:cNvPr id="61" name="TextBox 60"/>
            <p:cNvSpPr txBox="1"/>
            <p:nvPr/>
          </p:nvSpPr>
          <p:spPr>
            <a:xfrm>
              <a:off x="4030123" y="1552357"/>
              <a:ext cx="1186820" cy="615563"/>
            </a:xfrm>
            <a:prstGeom prst="rect">
              <a:avLst/>
            </a:prstGeom>
            <a:noFill/>
          </p:spPr>
          <p:txBody>
            <a:bodyPr wrap="square" rtlCol="0">
              <a:spAutoFit/>
            </a:bodyPr>
            <a:lstStyle/>
            <a:p>
              <a:r>
                <a:rPr lang="zh-CN" altLang="en-US" sz="2000" spc="300" dirty="0">
                  <a:solidFill>
                    <a:srgbClr val="03A9F3"/>
                  </a:solidFill>
                  <a:latin typeface="微软雅黑" panose="020B0503020204020204" charset="-122"/>
                  <a:ea typeface="微软雅黑" panose="020B0503020204020204" charset="-122"/>
                  <a:sym typeface="Arial" panose="020B0604020202020204" pitchFamily="34" charset="0"/>
                </a:rPr>
                <a:t>达到网站考核标准</a:t>
              </a:r>
            </a:p>
          </p:txBody>
        </p:sp>
      </p:grpSp>
      <p:sp>
        <p:nvSpPr>
          <p:cNvPr id="64" name="TextBox 63"/>
          <p:cNvSpPr txBox="1"/>
          <p:nvPr/>
        </p:nvSpPr>
        <p:spPr>
          <a:xfrm>
            <a:off x="2997057" y="4291214"/>
            <a:ext cx="45719" cy="369332"/>
          </a:xfrm>
          <a:prstGeom prst="rect">
            <a:avLst/>
          </a:prstGeom>
          <a:noFill/>
        </p:spPr>
        <p:txBody>
          <a:bodyPr wrap="square" rtlCol="0">
            <a:spAutoFit/>
          </a:bodyPr>
          <a:lstStyle/>
          <a:p>
            <a:endParaRPr lang="zh-CN" altLang="en-US" dirty="0">
              <a:latin typeface="微软雅黑" panose="020B0503020204020204" charset="-122"/>
              <a:ea typeface="微软雅黑" panose="020B0503020204020204" charset="-122"/>
              <a:sym typeface="Arial" panose="020B0604020202020204" pitchFamily="34" charset="0"/>
            </a:endParaRPr>
          </a:p>
        </p:txBody>
      </p:sp>
      <p:sp>
        <p:nvSpPr>
          <p:cNvPr id="65" name="TextBox 64"/>
          <p:cNvSpPr txBox="1"/>
          <p:nvPr/>
        </p:nvSpPr>
        <p:spPr>
          <a:xfrm>
            <a:off x="3717063" y="2880814"/>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2</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6" name="TextBox 65"/>
          <p:cNvSpPr txBox="1"/>
          <p:nvPr/>
        </p:nvSpPr>
        <p:spPr>
          <a:xfrm>
            <a:off x="6371798" y="2474985"/>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4</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7" name="TextBox 66"/>
          <p:cNvSpPr txBox="1"/>
          <p:nvPr/>
        </p:nvSpPr>
        <p:spPr>
          <a:xfrm>
            <a:off x="8009138" y="4049586"/>
            <a:ext cx="425116" cy="584775"/>
          </a:xfrm>
          <a:prstGeom prst="rect">
            <a:avLst/>
          </a:prstGeom>
          <a:noFill/>
        </p:spPr>
        <p:txBody>
          <a:bodyPr wrap="none" rtlCol="0">
            <a:spAutoFit/>
          </a:bodyPr>
          <a:lstStyle/>
          <a:p>
            <a:r>
              <a:rPr lang="en-US" altLang="zh-CN" sz="3200" dirty="0">
                <a:solidFill>
                  <a:srgbClr val="03A9F3"/>
                </a:solidFill>
                <a:latin typeface="微软雅黑" panose="020B0503020204020204" charset="-122"/>
                <a:ea typeface="微软雅黑" panose="020B0503020204020204" charset="-122"/>
                <a:sym typeface="Arial" panose="020B0604020202020204" pitchFamily="34" charset="0"/>
              </a:rPr>
              <a:t>6</a:t>
            </a:r>
            <a:endParaRPr lang="zh-CN" altLang="en-US" sz="3200"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68" name="TextBox 67"/>
          <p:cNvSpPr txBox="1"/>
          <p:nvPr/>
        </p:nvSpPr>
        <p:spPr>
          <a:xfrm>
            <a:off x="7535233" y="3074372"/>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5</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9" name="TextBox 68"/>
          <p:cNvSpPr txBox="1"/>
          <p:nvPr/>
        </p:nvSpPr>
        <p:spPr>
          <a:xfrm>
            <a:off x="4866578" y="2320918"/>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3</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0" name="TextBox 69"/>
          <p:cNvSpPr txBox="1"/>
          <p:nvPr/>
        </p:nvSpPr>
        <p:spPr>
          <a:xfrm>
            <a:off x="2814989" y="4048607"/>
            <a:ext cx="425116" cy="58477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sym typeface="Arial" panose="020B0604020202020204" pitchFamily="34" charset="0"/>
              </a:rPr>
              <a:t>1</a:t>
            </a:r>
            <a:endParaRPr lang="zh-CN" altLang="en-US" sz="32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1" name="TextBox 70"/>
          <p:cNvSpPr txBox="1"/>
          <p:nvPr/>
        </p:nvSpPr>
        <p:spPr>
          <a:xfrm>
            <a:off x="583660" y="3465898"/>
            <a:ext cx="2413397"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各局办负责各自栏目并积极提供内容支撑保障。</a:t>
            </a:r>
          </a:p>
        </p:txBody>
      </p:sp>
      <p:sp>
        <p:nvSpPr>
          <p:cNvPr id="72" name="TextBox 71"/>
          <p:cNvSpPr txBox="1"/>
          <p:nvPr/>
        </p:nvSpPr>
        <p:spPr>
          <a:xfrm>
            <a:off x="1196502" y="2397862"/>
            <a:ext cx="232722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网站栏目内容更新频率达到中等偏上水平。</a:t>
            </a:r>
          </a:p>
        </p:txBody>
      </p:sp>
      <p:sp>
        <p:nvSpPr>
          <p:cNvPr id="76" name="TextBox 75"/>
          <p:cNvSpPr txBox="1"/>
          <p:nvPr/>
        </p:nvSpPr>
        <p:spPr>
          <a:xfrm>
            <a:off x="8570637" y="3659147"/>
            <a:ext cx="249492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积极向“深圳政府在线”相关功能、栏目提供支撑保障。</a:t>
            </a:r>
          </a:p>
        </p:txBody>
      </p:sp>
      <p:sp>
        <p:nvSpPr>
          <p:cNvPr id="107" name="TextBox 106"/>
          <p:cNvSpPr txBox="1"/>
          <p:nvPr/>
        </p:nvSpPr>
        <p:spPr>
          <a:xfrm>
            <a:off x="3929621" y="1591218"/>
            <a:ext cx="2867293"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充足的内容、技术运维</a:t>
            </a:r>
            <a:r>
              <a:rPr lang="zh-CN" altLang="en-US" sz="1600" dirty="0" smtClean="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人员提供内容更新、</a:t>
            </a:r>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安全防范保障。</a:t>
            </a:r>
          </a:p>
        </p:txBody>
      </p:sp>
      <p:sp>
        <p:nvSpPr>
          <p:cNvPr id="108" name="TextBox 107"/>
          <p:cNvSpPr txBox="1"/>
          <p:nvPr/>
        </p:nvSpPr>
        <p:spPr>
          <a:xfrm>
            <a:off x="6952177" y="1796934"/>
            <a:ext cx="3293168" cy="8299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有效利用广东省政务服务网、深圳市数据开放平台、深圳政府在线等平台功能。</a:t>
            </a:r>
          </a:p>
        </p:txBody>
      </p:sp>
      <p:sp>
        <p:nvSpPr>
          <p:cNvPr id="109" name="TextBox 108"/>
          <p:cNvSpPr txBox="1"/>
          <p:nvPr/>
        </p:nvSpPr>
        <p:spPr>
          <a:xfrm>
            <a:off x="8167751" y="2732307"/>
            <a:ext cx="2489487" cy="82994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建立</a:t>
            </a:r>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完善的</a:t>
            </a:r>
            <a:r>
              <a:rPr lang="zh-CN" altLang="en-US" sz="1600" dirty="0" smtClean="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内容报送、发布</a:t>
            </a:r>
            <a:r>
              <a:rPr lang="zh-CN" altLang="en-US" sz="1600"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、审核管理体系，明确责任划分。</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847" y="5930023"/>
            <a:ext cx="4690655" cy="461114"/>
          </a:xfrm>
          <a:prstGeom prst="homePlate">
            <a:avLst>
              <a:gd name="adj" fmla="val 34324"/>
            </a:avLst>
          </a:prstGeom>
        </p:spPr>
      </p:pic>
      <p:sp>
        <p:nvSpPr>
          <p:cNvPr id="3" name="TextBox 60"/>
          <p:cNvSpPr txBox="1"/>
          <p:nvPr/>
        </p:nvSpPr>
        <p:spPr>
          <a:xfrm>
            <a:off x="3500729" y="5947735"/>
            <a:ext cx="4272280" cy="398780"/>
          </a:xfrm>
          <a:prstGeom prst="rect">
            <a:avLst/>
          </a:prstGeom>
          <a:noFill/>
        </p:spPr>
        <p:txBody>
          <a:bodyPr wrap="none" rtlCol="0">
            <a:spAutoFit/>
          </a:bodyPr>
          <a:lstStyle/>
          <a:p>
            <a:r>
              <a:rPr lang="zh-CN" altLang="en-US" sz="2000" b="1" spc="300" dirty="0">
                <a:latin typeface="微软雅黑" panose="020B0503020204020204" charset="-122"/>
                <a:ea typeface="微软雅黑" panose="020B0503020204020204" charset="-122"/>
                <a:sym typeface="Arial" panose="020B0604020202020204" pitchFamily="34" charset="0"/>
              </a:rPr>
              <a:t>建设思路：分步开发、逐步完善</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194" y="5913866"/>
            <a:ext cx="254645" cy="477271"/>
          </a:xfrm>
          <a:prstGeom prst="chevron">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a:t>
            </a:r>
            <a:r>
              <a:rPr lang="en-US" altLang="zh-CN" sz="3200" dirty="0" smtClean="0"/>
              <a:t>  </a:t>
            </a:r>
            <a:r>
              <a:rPr lang="zh-CN" altLang="en-US" sz="3200" dirty="0"/>
              <a:t>分步开发</a:t>
            </a:r>
            <a:r>
              <a:rPr lang="en-US" altLang="zh-CN" sz="3200" dirty="0"/>
              <a:t>——</a:t>
            </a:r>
            <a:r>
              <a:rPr lang="zh-CN" altLang="en-US" sz="3200" dirty="0"/>
              <a:t>一期重点</a:t>
            </a:r>
          </a:p>
        </p:txBody>
      </p:sp>
      <p:grpSp>
        <p:nvGrpSpPr>
          <p:cNvPr id="22" name="组合 3"/>
          <p:cNvGrpSpPr/>
          <p:nvPr/>
        </p:nvGrpSpPr>
        <p:grpSpPr bwMode="auto">
          <a:xfrm>
            <a:off x="1732986" y="2359945"/>
            <a:ext cx="1734741" cy="1735931"/>
            <a:chOff x="0" y="0"/>
            <a:chExt cx="1970470" cy="1970470"/>
          </a:xfrm>
        </p:grpSpPr>
        <p:sp>
          <p:nvSpPr>
            <p:cNvPr id="23"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2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微软雅黑" panose="020B0503020204020204" charset="-122"/>
                <a:ea typeface="微软雅黑" panose="020B0503020204020204" charset="-122"/>
                <a:sym typeface="Arial" panose="020B0604020202020204" pitchFamily="34" charset="0"/>
              </a:endParaRPr>
            </a:p>
          </p:txBody>
        </p:sp>
      </p:grpSp>
      <p:grpSp>
        <p:nvGrpSpPr>
          <p:cNvPr id="28" name="组合 27"/>
          <p:cNvGrpSpPr/>
          <p:nvPr/>
        </p:nvGrpSpPr>
        <p:grpSpPr>
          <a:xfrm>
            <a:off x="1999187" y="2608975"/>
            <a:ext cx="1244010" cy="1244013"/>
            <a:chOff x="4481014" y="1320593"/>
            <a:chExt cx="1244010" cy="1244013"/>
          </a:xfrm>
        </p:grpSpPr>
        <p:grpSp>
          <p:nvGrpSpPr>
            <p:cNvPr id="29" name="组合 2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32" name="椭圆 3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30" name="文本框 3"/>
            <p:cNvSpPr>
              <a:spLocks noChangeArrowheads="1"/>
            </p:cNvSpPr>
            <p:nvPr/>
          </p:nvSpPr>
          <p:spPr bwMode="auto">
            <a:xfrm>
              <a:off x="4732411" y="1497806"/>
              <a:ext cx="741214"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微软雅黑" panose="020B0503020204020204" charset="-122"/>
                  <a:ea typeface="微软雅黑" panose="020B0503020204020204" charset="-122"/>
                  <a:sym typeface="Arial" panose="020B0604020202020204" pitchFamily="34" charset="0"/>
                </a:rPr>
                <a:t>Step</a:t>
              </a:r>
              <a:endParaRPr lang="en-US" altLang="zh-CN" sz="2700" dirty="0">
                <a:solidFill>
                  <a:srgbClr val="03A9F3"/>
                </a:solidFill>
                <a:latin typeface="微软雅黑" panose="020B0503020204020204" charset="-122"/>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微软雅黑" panose="020B0503020204020204" charset="-122"/>
                  <a:ea typeface="微软雅黑" panose="020B0503020204020204" charset="-122"/>
                  <a:sym typeface="Arial" panose="020B0604020202020204" pitchFamily="34" charset="0"/>
                </a:rPr>
                <a:t>01</a:t>
              </a:r>
              <a:endParaRPr lang="zh-CN" altLang="en-US" sz="4500" dirty="0">
                <a:solidFill>
                  <a:srgbClr val="03A9F3"/>
                </a:solidFill>
                <a:latin typeface="微软雅黑" panose="020B0503020204020204" charset="-122"/>
                <a:ea typeface="微软雅黑" panose="020B0503020204020204" charset="-122"/>
                <a:sym typeface="Arial" panose="020B0604020202020204" pitchFamily="34" charset="0"/>
              </a:endParaRPr>
            </a:p>
          </p:txBody>
        </p:sp>
      </p:grpSp>
      <p:sp>
        <p:nvSpPr>
          <p:cNvPr id="16" name="矩形 17"/>
          <p:cNvSpPr>
            <a:spLocks noChangeArrowheads="1"/>
          </p:cNvSpPr>
          <p:nvPr/>
        </p:nvSpPr>
        <p:spPr bwMode="auto">
          <a:xfrm>
            <a:off x="4022030" y="1819304"/>
            <a:ext cx="4315301" cy="351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完善网站各项基本信息和网站生成平台申请。</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对标政府网站考核要求，搭建完整栏目架构，夯实基础。</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完成核心</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基础性栏目及</a:t>
            </a: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考核指标的建设</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按照深圳市政府网站考核要求实现上线栏目的内容更新。</a:t>
            </a:r>
          </a:p>
        </p:txBody>
      </p:sp>
      <p:sp>
        <p:nvSpPr>
          <p:cNvPr id="2" name="思想气泡: 云 1"/>
          <p:cNvSpPr/>
          <p:nvPr/>
        </p:nvSpPr>
        <p:spPr>
          <a:xfrm>
            <a:off x="8813259" y="996415"/>
            <a:ext cx="3066003" cy="16871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tips: </a:t>
            </a:r>
            <a:endParaRPr lang="en-US" altLang="zh-CN" b="1" dirty="0" smtClean="0">
              <a:solidFill>
                <a:schemeClr val="bg1"/>
              </a:solidFill>
            </a:endParaRPr>
          </a:p>
          <a:p>
            <a:pPr marL="285750" indent="-285750">
              <a:buFont typeface="Wingdings" panose="05000000000000000000" pitchFamily="2" charset="2"/>
              <a:buChar char="Ø"/>
            </a:pPr>
            <a:r>
              <a:rPr lang="zh-CN" altLang="en-US" sz="1400" b="1" dirty="0" smtClean="0">
                <a:solidFill>
                  <a:schemeClr val="bg1"/>
                </a:solidFill>
              </a:rPr>
              <a:t>申请暂不</a:t>
            </a:r>
            <a:r>
              <a:rPr lang="zh-CN" altLang="en-US" sz="1400" b="1" dirty="0">
                <a:solidFill>
                  <a:schemeClr val="bg1"/>
                </a:solidFill>
              </a:rPr>
              <a:t>纳入政府网站考核</a:t>
            </a:r>
            <a:r>
              <a:rPr lang="zh-CN" altLang="en-US" sz="1400" b="1" dirty="0" smtClean="0">
                <a:solidFill>
                  <a:schemeClr val="bg1"/>
                </a:solidFill>
              </a:rPr>
              <a:t>范围</a:t>
            </a:r>
            <a:endParaRPr lang="en-US" altLang="zh-CN" sz="1400" b="1" dirty="0" smtClean="0">
              <a:solidFill>
                <a:schemeClr val="bg1"/>
              </a:solidFill>
            </a:endParaRPr>
          </a:p>
          <a:p>
            <a:pPr marL="285750" indent="-285750">
              <a:buFont typeface="Wingdings" panose="05000000000000000000" pitchFamily="2" charset="2"/>
              <a:buChar char="Ø"/>
            </a:pPr>
            <a:r>
              <a:rPr lang="zh-CN" altLang="en-US" sz="1400" b="1" dirty="0" smtClean="0">
                <a:solidFill>
                  <a:schemeClr val="bg1"/>
                </a:solidFill>
              </a:rPr>
              <a:t>技术</a:t>
            </a:r>
            <a:r>
              <a:rPr lang="zh-CN" altLang="en-US" sz="1400" b="1" dirty="0">
                <a:solidFill>
                  <a:schemeClr val="bg1"/>
                </a:solidFill>
              </a:rPr>
              <a:t>开发、内容</a:t>
            </a:r>
            <a:r>
              <a:rPr lang="zh-CN" altLang="en-US" sz="1400" b="1" dirty="0" smtClean="0">
                <a:solidFill>
                  <a:schemeClr val="bg1"/>
                </a:solidFill>
              </a:rPr>
              <a:t>维护重度参与，互相配合</a:t>
            </a:r>
            <a:endParaRPr lang="zh-CN" altLang="en-US" sz="1400" b="1"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考核指标</a:t>
            </a:r>
          </a:p>
        </p:txBody>
      </p:sp>
      <p:grpSp>
        <p:nvGrpSpPr>
          <p:cNvPr id="5" name="组合 4"/>
          <p:cNvGrpSpPr/>
          <p:nvPr/>
        </p:nvGrpSpPr>
        <p:grpSpPr>
          <a:xfrm>
            <a:off x="185785" y="1346741"/>
            <a:ext cx="1337589" cy="719997"/>
            <a:chOff x="1404" y="482575"/>
            <a:chExt cx="1337589" cy="719997"/>
          </a:xfrm>
          <a:solidFill>
            <a:schemeClr val="accent6">
              <a:lumMod val="60000"/>
              <a:lumOff val="40000"/>
            </a:schemeClr>
          </a:solidFill>
        </p:grpSpPr>
        <p:sp>
          <p:nvSpPr>
            <p:cNvPr id="187" name="圆角矩形 186"/>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8"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展现标识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10</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6" name="直接连接符 5"/>
          <p:cNvSpPr/>
          <p:nvPr/>
        </p:nvSpPr>
        <p:spPr>
          <a:xfrm>
            <a:off x="319544"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 name="组合 6"/>
          <p:cNvGrpSpPr/>
          <p:nvPr/>
        </p:nvGrpSpPr>
        <p:grpSpPr>
          <a:xfrm>
            <a:off x="453303" y="2233937"/>
            <a:ext cx="1070071" cy="395999"/>
            <a:chOff x="268922" y="1369771"/>
            <a:chExt cx="1070071" cy="395999"/>
          </a:xfrm>
          <a:solidFill>
            <a:schemeClr val="accent6">
              <a:lumMod val="60000"/>
              <a:lumOff val="40000"/>
            </a:schemeClr>
          </a:solidFill>
        </p:grpSpPr>
        <p:sp>
          <p:nvSpPr>
            <p:cNvPr id="185" name="圆角矩形 184"/>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6"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网站标识码</a:t>
              </a:r>
            </a:p>
          </p:txBody>
        </p:sp>
      </p:grpSp>
      <p:sp>
        <p:nvSpPr>
          <p:cNvPr id="8" name="直接连接符 8"/>
          <p:cNvSpPr/>
          <p:nvPr/>
        </p:nvSpPr>
        <p:spPr>
          <a:xfrm>
            <a:off x="319544" y="2066738"/>
            <a:ext cx="133758" cy="986471"/>
          </a:xfrm>
          <a:custGeom>
            <a:avLst/>
            <a:gdLst/>
            <a:ahLst/>
            <a:cxnLst/>
            <a:rect l="0" t="0" r="0" b="0"/>
            <a:pathLst>
              <a:path>
                <a:moveTo>
                  <a:pt x="0" y="0"/>
                </a:moveTo>
                <a:lnTo>
                  <a:pt x="0" y="986471"/>
                </a:lnTo>
                <a:lnTo>
                  <a:pt x="133758" y="9864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 name="组合 8"/>
          <p:cNvGrpSpPr/>
          <p:nvPr/>
        </p:nvGrpSpPr>
        <p:grpSpPr>
          <a:xfrm>
            <a:off x="453303" y="2797135"/>
            <a:ext cx="1367165" cy="512149"/>
            <a:chOff x="268922" y="1932969"/>
            <a:chExt cx="1367165" cy="512149"/>
          </a:xfrm>
          <a:solidFill>
            <a:schemeClr val="accent6">
              <a:lumMod val="60000"/>
              <a:lumOff val="40000"/>
            </a:schemeClr>
          </a:solidFill>
        </p:grpSpPr>
        <p:sp>
          <p:nvSpPr>
            <p:cNvPr id="183" name="圆角矩形 182"/>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4"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党政机关网站标识</a:t>
              </a:r>
            </a:p>
          </p:txBody>
        </p:sp>
      </p:grpSp>
      <p:sp>
        <p:nvSpPr>
          <p:cNvPr id="10" name="直接连接符 11"/>
          <p:cNvSpPr/>
          <p:nvPr/>
        </p:nvSpPr>
        <p:spPr>
          <a:xfrm>
            <a:off x="319544" y="2066738"/>
            <a:ext cx="133758" cy="1607745"/>
          </a:xfrm>
          <a:custGeom>
            <a:avLst/>
            <a:gdLst/>
            <a:ahLst/>
            <a:cxnLst/>
            <a:rect l="0" t="0" r="0" b="0"/>
            <a:pathLst>
              <a:path>
                <a:moveTo>
                  <a:pt x="0" y="0"/>
                </a:moveTo>
                <a:lnTo>
                  <a:pt x="0" y="1607745"/>
                </a:lnTo>
                <a:lnTo>
                  <a:pt x="133758" y="160774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1" name="组合 10"/>
          <p:cNvGrpSpPr/>
          <p:nvPr/>
        </p:nvGrpSpPr>
        <p:grpSpPr>
          <a:xfrm>
            <a:off x="453303" y="3476484"/>
            <a:ext cx="1070071" cy="395999"/>
            <a:chOff x="268922" y="2612318"/>
            <a:chExt cx="1070071" cy="395999"/>
          </a:xfrm>
          <a:solidFill>
            <a:schemeClr val="accent6">
              <a:lumMod val="60000"/>
              <a:lumOff val="40000"/>
            </a:schemeClr>
          </a:solidFill>
        </p:grpSpPr>
        <p:sp>
          <p:nvSpPr>
            <p:cNvPr id="181" name="圆角矩形 180"/>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2"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备案信息</a:t>
              </a:r>
            </a:p>
          </p:txBody>
        </p:sp>
      </p:grpSp>
      <p:sp>
        <p:nvSpPr>
          <p:cNvPr id="12" name="直接连接符 14"/>
          <p:cNvSpPr/>
          <p:nvPr/>
        </p:nvSpPr>
        <p:spPr>
          <a:xfrm>
            <a:off x="319544" y="2066738"/>
            <a:ext cx="133758" cy="2170943"/>
          </a:xfrm>
          <a:custGeom>
            <a:avLst/>
            <a:gdLst/>
            <a:ahLst/>
            <a:cxnLst/>
            <a:rect l="0" t="0" r="0" b="0"/>
            <a:pathLst>
              <a:path>
                <a:moveTo>
                  <a:pt x="0" y="0"/>
                </a:moveTo>
                <a:lnTo>
                  <a:pt x="0" y="2170943"/>
                </a:lnTo>
                <a:lnTo>
                  <a:pt x="133758" y="21709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 name="组合 12"/>
          <p:cNvGrpSpPr/>
          <p:nvPr/>
        </p:nvGrpSpPr>
        <p:grpSpPr>
          <a:xfrm>
            <a:off x="453303" y="4039682"/>
            <a:ext cx="1070071" cy="395999"/>
            <a:chOff x="268922" y="3175516"/>
            <a:chExt cx="1070071" cy="395999"/>
          </a:xfrm>
          <a:solidFill>
            <a:schemeClr val="accent6">
              <a:lumMod val="60000"/>
              <a:lumOff val="40000"/>
            </a:schemeClr>
          </a:solidFill>
        </p:grpSpPr>
        <p:sp>
          <p:nvSpPr>
            <p:cNvPr id="179" name="圆角矩形 178"/>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0"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页面兼容性</a:t>
              </a:r>
            </a:p>
          </p:txBody>
        </p:sp>
      </p:grpSp>
      <p:sp>
        <p:nvSpPr>
          <p:cNvPr id="16" name="直接连接符 17"/>
          <p:cNvSpPr/>
          <p:nvPr/>
        </p:nvSpPr>
        <p:spPr>
          <a:xfrm>
            <a:off x="319544" y="2066738"/>
            <a:ext cx="133758" cy="2734142"/>
          </a:xfrm>
          <a:custGeom>
            <a:avLst/>
            <a:gdLst/>
            <a:ahLst/>
            <a:cxnLst/>
            <a:rect l="0" t="0" r="0" b="0"/>
            <a:pathLst>
              <a:path>
                <a:moveTo>
                  <a:pt x="0" y="0"/>
                </a:moveTo>
                <a:lnTo>
                  <a:pt x="0" y="2734142"/>
                </a:lnTo>
                <a:lnTo>
                  <a:pt x="133758" y="27341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7" name="组合 16"/>
          <p:cNvGrpSpPr/>
          <p:nvPr/>
        </p:nvGrpSpPr>
        <p:grpSpPr>
          <a:xfrm>
            <a:off x="453303" y="4602881"/>
            <a:ext cx="1070071" cy="395999"/>
            <a:chOff x="268922" y="3738715"/>
            <a:chExt cx="1070071" cy="395999"/>
          </a:xfrm>
          <a:solidFill>
            <a:schemeClr val="accent6">
              <a:lumMod val="60000"/>
              <a:lumOff val="40000"/>
            </a:schemeClr>
          </a:solidFill>
        </p:grpSpPr>
        <p:sp>
          <p:nvSpPr>
            <p:cNvPr id="177" name="圆角矩形 176"/>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8"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要素完整性</a:t>
              </a:r>
            </a:p>
          </p:txBody>
        </p:sp>
      </p:grpSp>
      <p:sp>
        <p:nvSpPr>
          <p:cNvPr id="19" name="直接连接符 20"/>
          <p:cNvSpPr/>
          <p:nvPr/>
        </p:nvSpPr>
        <p:spPr>
          <a:xfrm>
            <a:off x="319544" y="2066738"/>
            <a:ext cx="133758" cy="3297340"/>
          </a:xfrm>
          <a:custGeom>
            <a:avLst/>
            <a:gdLst/>
            <a:ahLst/>
            <a:cxnLst/>
            <a:rect l="0" t="0" r="0" b="0"/>
            <a:pathLst>
              <a:path>
                <a:moveTo>
                  <a:pt x="0" y="0"/>
                </a:moveTo>
                <a:lnTo>
                  <a:pt x="0" y="3297340"/>
                </a:lnTo>
                <a:lnTo>
                  <a:pt x="133758" y="32973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0" name="组合 19"/>
          <p:cNvGrpSpPr/>
          <p:nvPr/>
        </p:nvGrpSpPr>
        <p:grpSpPr>
          <a:xfrm>
            <a:off x="453303" y="5166079"/>
            <a:ext cx="1070071" cy="395999"/>
            <a:chOff x="268922" y="4301913"/>
            <a:chExt cx="1070071" cy="395999"/>
          </a:xfrm>
          <a:solidFill>
            <a:schemeClr val="accent6">
              <a:lumMod val="60000"/>
              <a:lumOff val="40000"/>
            </a:schemeClr>
          </a:solidFill>
        </p:grpSpPr>
        <p:sp>
          <p:nvSpPr>
            <p:cNvPr id="175" name="圆角矩形 174"/>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6"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链接规范性</a:t>
              </a:r>
            </a:p>
          </p:txBody>
        </p:sp>
      </p:grpSp>
      <p:grpSp>
        <p:nvGrpSpPr>
          <p:cNvPr id="21" name="组合 20"/>
          <p:cNvGrpSpPr/>
          <p:nvPr/>
        </p:nvGrpSpPr>
        <p:grpSpPr>
          <a:xfrm>
            <a:off x="1887348" y="1346741"/>
            <a:ext cx="1337589" cy="719997"/>
            <a:chOff x="1702967" y="482575"/>
            <a:chExt cx="1337589" cy="719997"/>
          </a:xfrm>
          <a:solidFill>
            <a:schemeClr val="accent6">
              <a:lumMod val="60000"/>
              <a:lumOff val="40000"/>
            </a:schemeClr>
          </a:solidFill>
        </p:grpSpPr>
        <p:sp>
          <p:nvSpPr>
            <p:cNvPr id="173" name="圆角矩形 172"/>
            <p:cNvSpPr/>
            <p:nvPr/>
          </p:nvSpPr>
          <p:spPr>
            <a:xfrm>
              <a:off x="17029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4" name="圆角矩形 24"/>
            <p:cNvSpPr/>
            <p:nvPr/>
          </p:nvSpPr>
          <p:spPr>
            <a:xfrm>
              <a:off x="17240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健康情况</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200" kern="1200" dirty="0">
                  <a:solidFill>
                    <a:schemeClr val="tx1"/>
                  </a:solidFill>
                  <a:latin typeface="微软雅黑" panose="020B0503020204020204" charset="-122"/>
                  <a:ea typeface="微软雅黑" panose="020B0503020204020204" charset="-122"/>
                </a:rPr>
                <a:t>20</a:t>
              </a: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2" name="直接连接符 25"/>
          <p:cNvSpPr/>
          <p:nvPr/>
        </p:nvSpPr>
        <p:spPr>
          <a:xfrm>
            <a:off x="2021107"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3" name="组合 22"/>
          <p:cNvGrpSpPr/>
          <p:nvPr/>
        </p:nvGrpSpPr>
        <p:grpSpPr>
          <a:xfrm>
            <a:off x="2154866" y="2233937"/>
            <a:ext cx="1070071" cy="395999"/>
            <a:chOff x="1970485" y="1369771"/>
            <a:chExt cx="1070071" cy="395999"/>
          </a:xfrm>
          <a:solidFill>
            <a:schemeClr val="accent6">
              <a:lumMod val="60000"/>
              <a:lumOff val="40000"/>
            </a:schemeClr>
          </a:solidFill>
        </p:grpSpPr>
        <p:sp>
          <p:nvSpPr>
            <p:cNvPr id="171" name="圆角矩形 170"/>
            <p:cNvSpPr/>
            <p:nvPr/>
          </p:nvSpPr>
          <p:spPr>
            <a:xfrm>
              <a:off x="1970485"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2" name="圆角矩形 27"/>
            <p:cNvSpPr/>
            <p:nvPr/>
          </p:nvSpPr>
          <p:spPr>
            <a:xfrm>
              <a:off x="1982083"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可用情况</a:t>
              </a:r>
            </a:p>
          </p:txBody>
        </p:sp>
      </p:grpSp>
      <p:sp>
        <p:nvSpPr>
          <p:cNvPr id="24" name="直接连接符 28"/>
          <p:cNvSpPr/>
          <p:nvPr/>
        </p:nvSpPr>
        <p:spPr>
          <a:xfrm>
            <a:off x="2021107" y="2066738"/>
            <a:ext cx="133758" cy="928397"/>
          </a:xfrm>
          <a:custGeom>
            <a:avLst/>
            <a:gdLst/>
            <a:ahLst/>
            <a:cxnLst/>
            <a:rect l="0" t="0" r="0" b="0"/>
            <a:pathLst>
              <a:path>
                <a:moveTo>
                  <a:pt x="0" y="0"/>
                </a:moveTo>
                <a:lnTo>
                  <a:pt x="0" y="928397"/>
                </a:lnTo>
                <a:lnTo>
                  <a:pt x="133758" y="92839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5" name="组合 24"/>
          <p:cNvGrpSpPr/>
          <p:nvPr/>
        </p:nvGrpSpPr>
        <p:grpSpPr>
          <a:xfrm>
            <a:off x="2154866" y="2797135"/>
            <a:ext cx="1070071" cy="395999"/>
            <a:chOff x="1970485" y="1932969"/>
            <a:chExt cx="1070071" cy="395999"/>
          </a:xfrm>
          <a:solidFill>
            <a:schemeClr val="accent6">
              <a:lumMod val="60000"/>
              <a:lumOff val="40000"/>
            </a:schemeClr>
          </a:solidFill>
        </p:grpSpPr>
        <p:sp>
          <p:nvSpPr>
            <p:cNvPr id="169" name="圆角矩形 168"/>
            <p:cNvSpPr/>
            <p:nvPr/>
          </p:nvSpPr>
          <p:spPr>
            <a:xfrm>
              <a:off x="1970485" y="1932969"/>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0" name="圆角矩形 30"/>
            <p:cNvSpPr/>
            <p:nvPr/>
          </p:nvSpPr>
          <p:spPr>
            <a:xfrm>
              <a:off x="1982083" y="1944567"/>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更新情况</a:t>
              </a:r>
            </a:p>
          </p:txBody>
        </p:sp>
      </p:grpSp>
      <p:sp>
        <p:nvSpPr>
          <p:cNvPr id="26" name="直接连接符 31"/>
          <p:cNvSpPr/>
          <p:nvPr/>
        </p:nvSpPr>
        <p:spPr>
          <a:xfrm>
            <a:off x="2021107" y="2066738"/>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7" name="组合 26"/>
          <p:cNvGrpSpPr/>
          <p:nvPr/>
        </p:nvGrpSpPr>
        <p:grpSpPr>
          <a:xfrm>
            <a:off x="2154866" y="3360334"/>
            <a:ext cx="1070071" cy="395999"/>
            <a:chOff x="1970485" y="2496168"/>
            <a:chExt cx="1070071" cy="395999"/>
          </a:xfrm>
          <a:solidFill>
            <a:schemeClr val="accent6">
              <a:lumMod val="60000"/>
              <a:lumOff val="40000"/>
            </a:schemeClr>
          </a:solidFill>
        </p:grpSpPr>
        <p:sp>
          <p:nvSpPr>
            <p:cNvPr id="167" name="圆角矩形 166"/>
            <p:cNvSpPr/>
            <p:nvPr/>
          </p:nvSpPr>
          <p:spPr>
            <a:xfrm>
              <a:off x="1970485"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8" name="圆角矩形 33"/>
            <p:cNvSpPr/>
            <p:nvPr/>
          </p:nvSpPr>
          <p:spPr>
            <a:xfrm>
              <a:off x="1982083"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商业广告</a:t>
              </a:r>
            </a:p>
          </p:txBody>
        </p:sp>
      </p:grpSp>
      <p:sp>
        <p:nvSpPr>
          <p:cNvPr id="28" name="直接连接符 34"/>
          <p:cNvSpPr/>
          <p:nvPr/>
        </p:nvSpPr>
        <p:spPr>
          <a:xfrm>
            <a:off x="2021107" y="2066738"/>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9" name="组合 28"/>
          <p:cNvGrpSpPr/>
          <p:nvPr/>
        </p:nvGrpSpPr>
        <p:grpSpPr>
          <a:xfrm>
            <a:off x="2154866" y="3923533"/>
            <a:ext cx="1070071" cy="395999"/>
            <a:chOff x="1970485" y="3059367"/>
            <a:chExt cx="1070071" cy="395999"/>
          </a:xfrm>
          <a:solidFill>
            <a:schemeClr val="accent6">
              <a:lumMod val="60000"/>
              <a:lumOff val="40000"/>
            </a:schemeClr>
          </a:solidFill>
        </p:grpSpPr>
        <p:sp>
          <p:nvSpPr>
            <p:cNvPr id="165" name="圆角矩形 164"/>
            <p:cNvSpPr/>
            <p:nvPr/>
          </p:nvSpPr>
          <p:spPr>
            <a:xfrm>
              <a:off x="1970485"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6" name="圆角矩形 36"/>
            <p:cNvSpPr/>
            <p:nvPr/>
          </p:nvSpPr>
          <p:spPr>
            <a:xfrm>
              <a:off x="19820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整改质量</a:t>
              </a:r>
            </a:p>
          </p:txBody>
        </p:sp>
      </p:grpSp>
      <p:sp>
        <p:nvSpPr>
          <p:cNvPr id="30" name="直接连接符 37"/>
          <p:cNvSpPr/>
          <p:nvPr/>
        </p:nvSpPr>
        <p:spPr>
          <a:xfrm>
            <a:off x="2021107" y="2066738"/>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1" name="组合 30"/>
          <p:cNvGrpSpPr/>
          <p:nvPr/>
        </p:nvGrpSpPr>
        <p:grpSpPr>
          <a:xfrm>
            <a:off x="2154866" y="4486731"/>
            <a:ext cx="1070071" cy="395999"/>
            <a:chOff x="1970485" y="3622565"/>
            <a:chExt cx="1070071" cy="395999"/>
          </a:xfrm>
          <a:solidFill>
            <a:schemeClr val="accent6">
              <a:lumMod val="60000"/>
              <a:lumOff val="40000"/>
            </a:schemeClr>
          </a:solidFill>
        </p:grpSpPr>
        <p:sp>
          <p:nvSpPr>
            <p:cNvPr id="163" name="圆角矩形 162"/>
            <p:cNvSpPr/>
            <p:nvPr/>
          </p:nvSpPr>
          <p:spPr>
            <a:xfrm>
              <a:off x="19704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4" name="圆角矩形 39"/>
            <p:cNvSpPr/>
            <p:nvPr/>
          </p:nvSpPr>
          <p:spPr>
            <a:xfrm>
              <a:off x="19820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安全防范情况</a:t>
              </a:r>
            </a:p>
          </p:txBody>
        </p:sp>
      </p:grpSp>
      <p:sp>
        <p:nvSpPr>
          <p:cNvPr id="32" name="直接连接符 40"/>
          <p:cNvSpPr/>
          <p:nvPr/>
        </p:nvSpPr>
        <p:spPr>
          <a:xfrm>
            <a:off x="2021107" y="2066738"/>
            <a:ext cx="133758" cy="3181191"/>
          </a:xfrm>
          <a:custGeom>
            <a:avLst/>
            <a:gdLst/>
            <a:ahLst/>
            <a:cxnLst/>
            <a:rect l="0" t="0" r="0" b="0"/>
            <a:pathLst>
              <a:path>
                <a:moveTo>
                  <a:pt x="0" y="0"/>
                </a:moveTo>
                <a:lnTo>
                  <a:pt x="0" y="3181191"/>
                </a:lnTo>
                <a:lnTo>
                  <a:pt x="133758" y="318119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3" name="组合 32"/>
          <p:cNvGrpSpPr/>
          <p:nvPr/>
        </p:nvGrpSpPr>
        <p:grpSpPr>
          <a:xfrm>
            <a:off x="2154866" y="5049930"/>
            <a:ext cx="1070071" cy="395999"/>
            <a:chOff x="1970485" y="4185764"/>
            <a:chExt cx="1070071" cy="395999"/>
          </a:xfrm>
          <a:solidFill>
            <a:schemeClr val="accent6">
              <a:lumMod val="60000"/>
              <a:lumOff val="40000"/>
            </a:schemeClr>
          </a:solidFill>
        </p:grpSpPr>
        <p:sp>
          <p:nvSpPr>
            <p:cNvPr id="161" name="圆角矩形 160"/>
            <p:cNvSpPr/>
            <p:nvPr/>
          </p:nvSpPr>
          <p:spPr>
            <a:xfrm>
              <a:off x="1970485" y="4185764"/>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2" name="圆角矩形 42"/>
            <p:cNvSpPr/>
            <p:nvPr/>
          </p:nvSpPr>
          <p:spPr>
            <a:xfrm>
              <a:off x="1982083" y="4197362"/>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网页归档</a:t>
              </a:r>
            </a:p>
          </p:txBody>
        </p:sp>
      </p:grpSp>
      <p:sp>
        <p:nvSpPr>
          <p:cNvPr id="34" name="直接连接符 43"/>
          <p:cNvSpPr/>
          <p:nvPr/>
        </p:nvSpPr>
        <p:spPr>
          <a:xfrm>
            <a:off x="2021107" y="2066738"/>
            <a:ext cx="133758" cy="3744389"/>
          </a:xfrm>
          <a:custGeom>
            <a:avLst/>
            <a:gdLst/>
            <a:ahLst/>
            <a:cxnLst/>
            <a:rect l="0" t="0" r="0" b="0"/>
            <a:pathLst>
              <a:path>
                <a:moveTo>
                  <a:pt x="0" y="0"/>
                </a:moveTo>
                <a:lnTo>
                  <a:pt x="0" y="3744389"/>
                </a:lnTo>
                <a:lnTo>
                  <a:pt x="133758" y="37443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5" name="组合 34"/>
          <p:cNvGrpSpPr/>
          <p:nvPr/>
        </p:nvGrpSpPr>
        <p:grpSpPr>
          <a:xfrm>
            <a:off x="2154866" y="5613128"/>
            <a:ext cx="1551378" cy="395999"/>
            <a:chOff x="1970485" y="4748962"/>
            <a:chExt cx="1551378" cy="395999"/>
          </a:xfrm>
          <a:solidFill>
            <a:schemeClr val="accent6">
              <a:lumMod val="60000"/>
              <a:lumOff val="40000"/>
            </a:schemeClr>
          </a:solidFill>
        </p:grpSpPr>
        <p:sp>
          <p:nvSpPr>
            <p:cNvPr id="159" name="圆角矩形 158"/>
            <p:cNvSpPr/>
            <p:nvPr/>
          </p:nvSpPr>
          <p:spPr>
            <a:xfrm>
              <a:off x="1970485" y="4748962"/>
              <a:ext cx="1551378"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0" name="圆角矩形 45"/>
            <p:cNvSpPr/>
            <p:nvPr/>
          </p:nvSpPr>
          <p:spPr>
            <a:xfrm>
              <a:off x="1982083" y="4760560"/>
              <a:ext cx="1528182"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规范网站登载地图</a:t>
              </a:r>
            </a:p>
          </p:txBody>
        </p:sp>
      </p:grpSp>
      <p:grpSp>
        <p:nvGrpSpPr>
          <p:cNvPr id="36" name="组合 35"/>
          <p:cNvGrpSpPr/>
          <p:nvPr/>
        </p:nvGrpSpPr>
        <p:grpSpPr>
          <a:xfrm>
            <a:off x="3598445" y="1346741"/>
            <a:ext cx="1530027" cy="719997"/>
            <a:chOff x="3550256" y="482575"/>
            <a:chExt cx="1530027" cy="719997"/>
          </a:xfrm>
          <a:solidFill>
            <a:schemeClr val="bg1"/>
          </a:solidFill>
        </p:grpSpPr>
        <p:sp>
          <p:nvSpPr>
            <p:cNvPr id="157" name="圆角矩形 156"/>
            <p:cNvSpPr/>
            <p:nvPr/>
          </p:nvSpPr>
          <p:spPr>
            <a:xfrm>
              <a:off x="3550256" y="482575"/>
              <a:ext cx="1530027"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8" name="圆角矩形 47"/>
            <p:cNvSpPr/>
            <p:nvPr/>
          </p:nvSpPr>
          <p:spPr>
            <a:xfrm>
              <a:off x="3571344" y="503663"/>
              <a:ext cx="1487851"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网站个性化服务</a:t>
              </a:r>
              <a:endParaRPr lang="en-US" altLang="zh-CN"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30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37" name="直接连接符 48"/>
          <p:cNvSpPr/>
          <p:nvPr/>
        </p:nvSpPr>
        <p:spPr>
          <a:xfrm>
            <a:off x="3751447" y="2066738"/>
            <a:ext cx="153002" cy="365198"/>
          </a:xfrm>
          <a:custGeom>
            <a:avLst/>
            <a:gdLst/>
            <a:ahLst/>
            <a:cxnLst/>
            <a:rect l="0" t="0" r="0" b="0"/>
            <a:pathLst>
              <a:path>
                <a:moveTo>
                  <a:pt x="0" y="0"/>
                </a:moveTo>
                <a:lnTo>
                  <a:pt x="0" y="365198"/>
                </a:lnTo>
                <a:lnTo>
                  <a:pt x="153002"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8" name="组合 37"/>
          <p:cNvGrpSpPr/>
          <p:nvPr/>
        </p:nvGrpSpPr>
        <p:grpSpPr>
          <a:xfrm>
            <a:off x="3904450" y="2233937"/>
            <a:ext cx="1070071" cy="395999"/>
            <a:chOff x="3856261" y="1369771"/>
            <a:chExt cx="1070071" cy="395999"/>
          </a:xfrm>
        </p:grpSpPr>
        <p:sp>
          <p:nvSpPr>
            <p:cNvPr id="155" name="圆角矩形 154"/>
            <p:cNvSpPr/>
            <p:nvPr/>
          </p:nvSpPr>
          <p:spPr>
            <a:xfrm>
              <a:off x="3856261"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6" name="圆角矩形 50"/>
            <p:cNvSpPr/>
            <p:nvPr/>
          </p:nvSpPr>
          <p:spPr>
            <a:xfrm>
              <a:off x="3867859"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五公开</a:t>
              </a:r>
            </a:p>
          </p:txBody>
        </p:sp>
      </p:grpSp>
      <p:sp>
        <p:nvSpPr>
          <p:cNvPr id="39" name="直接连接符 51"/>
          <p:cNvSpPr/>
          <p:nvPr/>
        </p:nvSpPr>
        <p:spPr>
          <a:xfrm>
            <a:off x="3751447" y="2066738"/>
            <a:ext cx="153002" cy="986471"/>
          </a:xfrm>
          <a:custGeom>
            <a:avLst/>
            <a:gdLst/>
            <a:ahLst/>
            <a:cxnLst/>
            <a:rect l="0" t="0" r="0" b="0"/>
            <a:pathLst>
              <a:path>
                <a:moveTo>
                  <a:pt x="0" y="0"/>
                </a:moveTo>
                <a:lnTo>
                  <a:pt x="0" y="986471"/>
                </a:lnTo>
                <a:lnTo>
                  <a:pt x="153002" y="986471"/>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0" name="组合 39"/>
          <p:cNvGrpSpPr/>
          <p:nvPr/>
        </p:nvGrpSpPr>
        <p:grpSpPr>
          <a:xfrm>
            <a:off x="3904450" y="2797135"/>
            <a:ext cx="1380306" cy="512149"/>
            <a:chOff x="3856261" y="1932969"/>
            <a:chExt cx="1380306" cy="512149"/>
          </a:xfrm>
        </p:grpSpPr>
        <p:sp>
          <p:nvSpPr>
            <p:cNvPr id="153" name="圆角矩形 152"/>
            <p:cNvSpPr/>
            <p:nvPr/>
          </p:nvSpPr>
          <p:spPr>
            <a:xfrm>
              <a:off x="3856261" y="1932969"/>
              <a:ext cx="1380306"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4" name="圆角矩形 53"/>
            <p:cNvSpPr/>
            <p:nvPr/>
          </p:nvSpPr>
          <p:spPr>
            <a:xfrm>
              <a:off x="3871261" y="1947969"/>
              <a:ext cx="1350306"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智能应用</a:t>
              </a:r>
              <a:endParaRPr lang="en-US" altLang="zh-CN" sz="1400" kern="1200" dirty="0">
                <a:solidFill>
                  <a:schemeClr val="tx1"/>
                </a:solidFill>
                <a:latin typeface="微软雅黑" panose="020B0503020204020204" charset="-122"/>
                <a:ea typeface="微软雅黑" panose="020B0503020204020204" charset="-122"/>
              </a:endParaRPr>
            </a:p>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（移动、微信）</a:t>
              </a:r>
            </a:p>
          </p:txBody>
        </p:sp>
      </p:grpSp>
      <p:sp>
        <p:nvSpPr>
          <p:cNvPr id="41" name="直接连接符 54"/>
          <p:cNvSpPr/>
          <p:nvPr/>
        </p:nvSpPr>
        <p:spPr>
          <a:xfrm>
            <a:off x="3751447" y="2066738"/>
            <a:ext cx="153002" cy="1665819"/>
          </a:xfrm>
          <a:custGeom>
            <a:avLst/>
            <a:gdLst/>
            <a:ahLst/>
            <a:cxnLst/>
            <a:rect l="0" t="0" r="0" b="0"/>
            <a:pathLst>
              <a:path>
                <a:moveTo>
                  <a:pt x="0" y="0"/>
                </a:moveTo>
                <a:lnTo>
                  <a:pt x="0" y="1665819"/>
                </a:lnTo>
                <a:lnTo>
                  <a:pt x="153002" y="1665819"/>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2" name="组合 41"/>
          <p:cNvGrpSpPr/>
          <p:nvPr/>
        </p:nvGrpSpPr>
        <p:grpSpPr>
          <a:xfrm>
            <a:off x="3904450" y="3476484"/>
            <a:ext cx="1070071" cy="512149"/>
            <a:chOff x="3856261" y="2612318"/>
            <a:chExt cx="1070071" cy="512149"/>
          </a:xfrm>
        </p:grpSpPr>
        <p:sp>
          <p:nvSpPr>
            <p:cNvPr id="151" name="圆角矩形 150"/>
            <p:cNvSpPr/>
            <p:nvPr/>
          </p:nvSpPr>
          <p:spPr>
            <a:xfrm>
              <a:off x="3856261" y="2612318"/>
              <a:ext cx="1070071"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2" name="圆角矩形 56"/>
            <p:cNvSpPr/>
            <p:nvPr/>
          </p:nvSpPr>
          <p:spPr>
            <a:xfrm>
              <a:off x="3871261" y="2627318"/>
              <a:ext cx="1040071"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民生、企业主题服务</a:t>
              </a:r>
            </a:p>
          </p:txBody>
        </p:sp>
      </p:grpSp>
      <p:sp>
        <p:nvSpPr>
          <p:cNvPr id="43" name="直接连接符 57"/>
          <p:cNvSpPr/>
          <p:nvPr/>
        </p:nvSpPr>
        <p:spPr>
          <a:xfrm>
            <a:off x="3751447" y="2066738"/>
            <a:ext cx="153002" cy="2287093"/>
          </a:xfrm>
          <a:custGeom>
            <a:avLst/>
            <a:gdLst/>
            <a:ahLst/>
            <a:cxnLst/>
            <a:rect l="0" t="0" r="0" b="0"/>
            <a:pathLst>
              <a:path>
                <a:moveTo>
                  <a:pt x="0" y="0"/>
                </a:moveTo>
                <a:lnTo>
                  <a:pt x="0" y="2287093"/>
                </a:lnTo>
                <a:lnTo>
                  <a:pt x="153002" y="2287093"/>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4" name="组合 43"/>
          <p:cNvGrpSpPr/>
          <p:nvPr/>
        </p:nvGrpSpPr>
        <p:grpSpPr>
          <a:xfrm>
            <a:off x="3904450" y="4155832"/>
            <a:ext cx="1070071" cy="395999"/>
            <a:chOff x="3856261" y="3291666"/>
            <a:chExt cx="1070071" cy="395999"/>
          </a:xfrm>
        </p:grpSpPr>
        <p:sp>
          <p:nvSpPr>
            <p:cNvPr id="149" name="圆角矩形 148"/>
            <p:cNvSpPr/>
            <p:nvPr/>
          </p:nvSpPr>
          <p:spPr>
            <a:xfrm>
              <a:off x="3856261" y="329166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0" name="圆角矩形 59"/>
            <p:cNvSpPr/>
            <p:nvPr/>
          </p:nvSpPr>
          <p:spPr>
            <a:xfrm>
              <a:off x="3867859" y="330326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重点事项服务</a:t>
              </a:r>
            </a:p>
          </p:txBody>
        </p:sp>
      </p:grpSp>
      <p:sp>
        <p:nvSpPr>
          <p:cNvPr id="45" name="直接连接符 60"/>
          <p:cNvSpPr/>
          <p:nvPr/>
        </p:nvSpPr>
        <p:spPr>
          <a:xfrm>
            <a:off x="3751447" y="2066738"/>
            <a:ext cx="153002" cy="2850291"/>
          </a:xfrm>
          <a:custGeom>
            <a:avLst/>
            <a:gdLst/>
            <a:ahLst/>
            <a:cxnLst/>
            <a:rect l="0" t="0" r="0" b="0"/>
            <a:pathLst>
              <a:path>
                <a:moveTo>
                  <a:pt x="0" y="0"/>
                </a:moveTo>
                <a:lnTo>
                  <a:pt x="0" y="2850291"/>
                </a:lnTo>
                <a:lnTo>
                  <a:pt x="153002" y="2850291"/>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6" name="组合 45"/>
          <p:cNvGrpSpPr/>
          <p:nvPr/>
        </p:nvGrpSpPr>
        <p:grpSpPr>
          <a:xfrm>
            <a:off x="3904450" y="4719030"/>
            <a:ext cx="1070071" cy="395999"/>
            <a:chOff x="3856261" y="3854864"/>
            <a:chExt cx="1070071" cy="395999"/>
          </a:xfrm>
        </p:grpSpPr>
        <p:sp>
          <p:nvSpPr>
            <p:cNvPr id="147" name="圆角矩形 146"/>
            <p:cNvSpPr/>
            <p:nvPr/>
          </p:nvSpPr>
          <p:spPr>
            <a:xfrm>
              <a:off x="3856261" y="3854864"/>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62"/>
            <p:cNvSpPr/>
            <p:nvPr/>
          </p:nvSpPr>
          <p:spPr>
            <a:xfrm>
              <a:off x="3867859" y="3866462"/>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专题专栏</a:t>
              </a:r>
            </a:p>
          </p:txBody>
        </p:sp>
      </p:grpSp>
      <p:sp>
        <p:nvSpPr>
          <p:cNvPr id="47" name="直接连接符 63"/>
          <p:cNvSpPr/>
          <p:nvPr/>
        </p:nvSpPr>
        <p:spPr>
          <a:xfrm>
            <a:off x="3751447" y="2066738"/>
            <a:ext cx="153002" cy="3413490"/>
          </a:xfrm>
          <a:custGeom>
            <a:avLst/>
            <a:gdLst/>
            <a:ahLst/>
            <a:cxnLst/>
            <a:rect l="0" t="0" r="0" b="0"/>
            <a:pathLst>
              <a:path>
                <a:moveTo>
                  <a:pt x="0" y="0"/>
                </a:moveTo>
                <a:lnTo>
                  <a:pt x="0" y="3413490"/>
                </a:lnTo>
                <a:lnTo>
                  <a:pt x="153002" y="3413490"/>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8" name="组合 47"/>
          <p:cNvGrpSpPr/>
          <p:nvPr/>
        </p:nvGrpSpPr>
        <p:grpSpPr>
          <a:xfrm>
            <a:off x="3904450" y="5282229"/>
            <a:ext cx="1070071" cy="395999"/>
            <a:chOff x="3856261" y="4418063"/>
            <a:chExt cx="1070071" cy="395999"/>
          </a:xfrm>
        </p:grpSpPr>
        <p:sp>
          <p:nvSpPr>
            <p:cNvPr id="145" name="圆角矩形 144"/>
            <p:cNvSpPr/>
            <p:nvPr/>
          </p:nvSpPr>
          <p:spPr>
            <a:xfrm>
              <a:off x="3856261" y="441806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6" name="圆角矩形 65"/>
            <p:cNvSpPr/>
            <p:nvPr/>
          </p:nvSpPr>
          <p:spPr>
            <a:xfrm>
              <a:off x="3867859" y="442966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数据开放</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49" name="组合 48"/>
          <p:cNvGrpSpPr/>
          <p:nvPr/>
        </p:nvGrpSpPr>
        <p:grpSpPr>
          <a:xfrm>
            <a:off x="5404502" y="1346741"/>
            <a:ext cx="1337589" cy="719997"/>
            <a:chOff x="5414681" y="482575"/>
            <a:chExt cx="1337589" cy="719997"/>
          </a:xfrm>
          <a:solidFill>
            <a:schemeClr val="bg1"/>
          </a:solidFill>
        </p:grpSpPr>
        <p:sp>
          <p:nvSpPr>
            <p:cNvPr id="143" name="圆角矩形 142"/>
            <p:cNvSpPr/>
            <p:nvPr/>
          </p:nvSpPr>
          <p:spPr>
            <a:xfrm>
              <a:off x="5414681"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圆角矩形 67"/>
            <p:cNvSpPr/>
            <p:nvPr/>
          </p:nvSpPr>
          <p:spPr>
            <a:xfrm>
              <a:off x="5435769"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互动交流</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16</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50" name="直接连接符 68"/>
          <p:cNvSpPr/>
          <p:nvPr/>
        </p:nvSpPr>
        <p:spPr>
          <a:xfrm>
            <a:off x="5538261" y="2066738"/>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1" name="组合 50"/>
          <p:cNvGrpSpPr/>
          <p:nvPr/>
        </p:nvGrpSpPr>
        <p:grpSpPr>
          <a:xfrm>
            <a:off x="5672020" y="2233937"/>
            <a:ext cx="1070071" cy="395999"/>
            <a:chOff x="5682199" y="1369771"/>
            <a:chExt cx="1070071" cy="395999"/>
          </a:xfrm>
        </p:grpSpPr>
        <p:sp>
          <p:nvSpPr>
            <p:cNvPr id="141" name="圆角矩形 140"/>
            <p:cNvSpPr/>
            <p:nvPr/>
          </p:nvSpPr>
          <p:spPr>
            <a:xfrm>
              <a:off x="5682199"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2" name="圆角矩形 70"/>
            <p:cNvSpPr/>
            <p:nvPr/>
          </p:nvSpPr>
          <p:spPr>
            <a:xfrm>
              <a:off x="5693797"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政务咨询</a:t>
              </a:r>
            </a:p>
          </p:txBody>
        </p:sp>
      </p:grpSp>
      <p:sp>
        <p:nvSpPr>
          <p:cNvPr id="52" name="直接连接符 71"/>
          <p:cNvSpPr/>
          <p:nvPr/>
        </p:nvSpPr>
        <p:spPr>
          <a:xfrm>
            <a:off x="5538261"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3" name="组合 52"/>
          <p:cNvGrpSpPr/>
          <p:nvPr/>
        </p:nvGrpSpPr>
        <p:grpSpPr>
          <a:xfrm>
            <a:off x="5672020" y="2797135"/>
            <a:ext cx="1070071" cy="395999"/>
            <a:chOff x="5682199" y="1932969"/>
            <a:chExt cx="1070071" cy="395999"/>
          </a:xfrm>
        </p:grpSpPr>
        <p:sp>
          <p:nvSpPr>
            <p:cNvPr id="139" name="圆角矩形 138"/>
            <p:cNvSpPr/>
            <p:nvPr/>
          </p:nvSpPr>
          <p:spPr>
            <a:xfrm>
              <a:off x="5682199"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3"/>
            <p:cNvSpPr/>
            <p:nvPr/>
          </p:nvSpPr>
          <p:spPr>
            <a:xfrm>
              <a:off x="5693797"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征集调查</a:t>
              </a:r>
            </a:p>
          </p:txBody>
        </p:sp>
      </p:grpSp>
      <p:sp>
        <p:nvSpPr>
          <p:cNvPr id="54" name="直接连接符 74"/>
          <p:cNvSpPr/>
          <p:nvPr/>
        </p:nvSpPr>
        <p:spPr>
          <a:xfrm>
            <a:off x="5538261" y="2066738"/>
            <a:ext cx="133758" cy="1491595"/>
          </a:xfrm>
          <a:custGeom>
            <a:avLst/>
            <a:gdLst/>
            <a:ahLst/>
            <a:cxnLst/>
            <a:rect l="0" t="0" r="0" b="0"/>
            <a:pathLst>
              <a:path>
                <a:moveTo>
                  <a:pt x="0" y="0"/>
                </a:moveTo>
                <a:lnTo>
                  <a:pt x="0" y="1491595"/>
                </a:lnTo>
                <a:lnTo>
                  <a:pt x="133758" y="1491595"/>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5" name="组合 54"/>
          <p:cNvGrpSpPr/>
          <p:nvPr/>
        </p:nvGrpSpPr>
        <p:grpSpPr>
          <a:xfrm>
            <a:off x="5672020" y="3360334"/>
            <a:ext cx="1070071" cy="395999"/>
            <a:chOff x="5682199" y="2496168"/>
            <a:chExt cx="1070071" cy="395999"/>
          </a:xfrm>
        </p:grpSpPr>
        <p:sp>
          <p:nvSpPr>
            <p:cNvPr id="137" name="圆角矩形 136"/>
            <p:cNvSpPr/>
            <p:nvPr/>
          </p:nvSpPr>
          <p:spPr>
            <a:xfrm>
              <a:off x="5682199" y="249616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8" name="圆角矩形 76"/>
            <p:cNvSpPr/>
            <p:nvPr/>
          </p:nvSpPr>
          <p:spPr>
            <a:xfrm>
              <a:off x="5693797" y="250776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在线访谈</a:t>
              </a:r>
            </a:p>
          </p:txBody>
        </p:sp>
      </p:grpSp>
      <p:sp>
        <p:nvSpPr>
          <p:cNvPr id="56" name="直接连接符 77"/>
          <p:cNvSpPr/>
          <p:nvPr/>
        </p:nvSpPr>
        <p:spPr>
          <a:xfrm>
            <a:off x="5538261" y="2066738"/>
            <a:ext cx="133758" cy="2054794"/>
          </a:xfrm>
          <a:custGeom>
            <a:avLst/>
            <a:gdLst/>
            <a:ahLst/>
            <a:cxnLst/>
            <a:rect l="0" t="0" r="0" b="0"/>
            <a:pathLst>
              <a:path>
                <a:moveTo>
                  <a:pt x="0" y="0"/>
                </a:moveTo>
                <a:lnTo>
                  <a:pt x="0" y="2054794"/>
                </a:lnTo>
                <a:lnTo>
                  <a:pt x="133758" y="2054794"/>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7" name="组合 56"/>
          <p:cNvGrpSpPr/>
          <p:nvPr/>
        </p:nvGrpSpPr>
        <p:grpSpPr>
          <a:xfrm>
            <a:off x="5672020" y="3923533"/>
            <a:ext cx="1070071" cy="395999"/>
            <a:chOff x="5682199" y="3059367"/>
            <a:chExt cx="1070071" cy="395999"/>
          </a:xfrm>
        </p:grpSpPr>
        <p:sp>
          <p:nvSpPr>
            <p:cNvPr id="135" name="圆角矩形 134"/>
            <p:cNvSpPr/>
            <p:nvPr/>
          </p:nvSpPr>
          <p:spPr>
            <a:xfrm>
              <a:off x="5682199" y="3059367"/>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9"/>
            <p:cNvSpPr/>
            <p:nvPr/>
          </p:nvSpPr>
          <p:spPr>
            <a:xfrm>
              <a:off x="5693797" y="307096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业务知识库</a:t>
              </a:r>
            </a:p>
          </p:txBody>
        </p:sp>
      </p:grpSp>
      <p:sp>
        <p:nvSpPr>
          <p:cNvPr id="58" name="直接连接符 80"/>
          <p:cNvSpPr/>
          <p:nvPr/>
        </p:nvSpPr>
        <p:spPr>
          <a:xfrm>
            <a:off x="5538261" y="2066738"/>
            <a:ext cx="133758" cy="2617992"/>
          </a:xfrm>
          <a:custGeom>
            <a:avLst/>
            <a:gdLst/>
            <a:ahLst/>
            <a:cxnLst/>
            <a:rect l="0" t="0" r="0" b="0"/>
            <a:pathLst>
              <a:path>
                <a:moveTo>
                  <a:pt x="0" y="0"/>
                </a:moveTo>
                <a:lnTo>
                  <a:pt x="0" y="2617992"/>
                </a:lnTo>
                <a:lnTo>
                  <a:pt x="133758" y="2617992"/>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9" name="组合 58"/>
          <p:cNvGrpSpPr/>
          <p:nvPr/>
        </p:nvGrpSpPr>
        <p:grpSpPr>
          <a:xfrm>
            <a:off x="5672020" y="4486731"/>
            <a:ext cx="1070071" cy="395999"/>
            <a:chOff x="5682199" y="3622565"/>
            <a:chExt cx="1070071" cy="395999"/>
          </a:xfrm>
        </p:grpSpPr>
        <p:sp>
          <p:nvSpPr>
            <p:cNvPr id="133" name="圆角矩形 132"/>
            <p:cNvSpPr/>
            <p:nvPr/>
          </p:nvSpPr>
          <p:spPr>
            <a:xfrm>
              <a:off x="5682199" y="362256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4" name="圆角矩形 82"/>
            <p:cNvSpPr/>
            <p:nvPr/>
          </p:nvSpPr>
          <p:spPr>
            <a:xfrm>
              <a:off x="5693797" y="363416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智能互动</a:t>
              </a:r>
            </a:p>
          </p:txBody>
        </p:sp>
      </p:grpSp>
      <p:grpSp>
        <p:nvGrpSpPr>
          <p:cNvPr id="60" name="组合 59"/>
          <p:cNvGrpSpPr/>
          <p:nvPr/>
        </p:nvGrpSpPr>
        <p:grpSpPr>
          <a:xfrm>
            <a:off x="7076488" y="1346741"/>
            <a:ext cx="1337589" cy="719997"/>
            <a:chOff x="7086667" y="482575"/>
            <a:chExt cx="1337589" cy="719997"/>
          </a:xfrm>
          <a:solidFill>
            <a:schemeClr val="accent6">
              <a:lumMod val="60000"/>
              <a:lumOff val="40000"/>
            </a:schemeClr>
          </a:solidFill>
        </p:grpSpPr>
        <p:sp>
          <p:nvSpPr>
            <p:cNvPr id="131" name="圆角矩形 130"/>
            <p:cNvSpPr/>
            <p:nvPr/>
          </p:nvSpPr>
          <p:spPr>
            <a:xfrm>
              <a:off x="7086667"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2" name="圆角矩形 84"/>
            <p:cNvSpPr/>
            <p:nvPr/>
          </p:nvSpPr>
          <p:spPr>
            <a:xfrm>
              <a:off x="7107755"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网站功能</a:t>
              </a:r>
              <a:endParaRPr lang="en-US" altLang="zh-CN" sz="14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14</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61" name="直接连接符 85"/>
          <p:cNvSpPr/>
          <p:nvPr/>
        </p:nvSpPr>
        <p:spPr>
          <a:xfrm>
            <a:off x="7210247" y="2066738"/>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2" name="组合 61"/>
          <p:cNvGrpSpPr/>
          <p:nvPr/>
        </p:nvGrpSpPr>
        <p:grpSpPr>
          <a:xfrm>
            <a:off x="7344006" y="2233937"/>
            <a:ext cx="1070071" cy="395999"/>
            <a:chOff x="7354185" y="1369771"/>
            <a:chExt cx="1070071" cy="395999"/>
          </a:xfrm>
        </p:grpSpPr>
        <p:sp>
          <p:nvSpPr>
            <p:cNvPr id="129" name="圆角矩形 128"/>
            <p:cNvSpPr/>
            <p:nvPr/>
          </p:nvSpPr>
          <p:spPr>
            <a:xfrm>
              <a:off x="7354185"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0" name="圆角矩形 87"/>
            <p:cNvSpPr/>
            <p:nvPr/>
          </p:nvSpPr>
          <p:spPr>
            <a:xfrm>
              <a:off x="7365783"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移动门户</a:t>
              </a:r>
            </a:p>
          </p:txBody>
        </p:sp>
      </p:grpSp>
      <p:sp>
        <p:nvSpPr>
          <p:cNvPr id="63" name="直接连接符 88"/>
          <p:cNvSpPr/>
          <p:nvPr/>
        </p:nvSpPr>
        <p:spPr>
          <a:xfrm>
            <a:off x="7210247"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4" name="组合 63"/>
          <p:cNvGrpSpPr/>
          <p:nvPr/>
        </p:nvGrpSpPr>
        <p:grpSpPr>
          <a:xfrm>
            <a:off x="7344006" y="2797135"/>
            <a:ext cx="1070071" cy="395999"/>
            <a:chOff x="7354185" y="1932969"/>
            <a:chExt cx="1070071" cy="395999"/>
          </a:xfrm>
        </p:grpSpPr>
        <p:sp>
          <p:nvSpPr>
            <p:cNvPr id="127" name="圆角矩形 126"/>
            <p:cNvSpPr/>
            <p:nvPr/>
          </p:nvSpPr>
          <p:spPr>
            <a:xfrm>
              <a:off x="7354185"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8" name="圆角矩形 90"/>
            <p:cNvSpPr/>
            <p:nvPr/>
          </p:nvSpPr>
          <p:spPr>
            <a:xfrm>
              <a:off x="7365783"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政务微信</a:t>
              </a:r>
            </a:p>
          </p:txBody>
        </p:sp>
      </p:grpSp>
      <p:sp>
        <p:nvSpPr>
          <p:cNvPr id="65" name="直接连接符 91"/>
          <p:cNvSpPr/>
          <p:nvPr/>
        </p:nvSpPr>
        <p:spPr>
          <a:xfrm>
            <a:off x="7210247" y="2066738"/>
            <a:ext cx="133758" cy="1491595"/>
          </a:xfrm>
          <a:custGeom>
            <a:avLst/>
            <a:gdLst/>
            <a:ahLst/>
            <a:cxnLst/>
            <a:rect l="0" t="0" r="0" b="0"/>
            <a:pathLst>
              <a:path>
                <a:moveTo>
                  <a:pt x="0" y="0"/>
                </a:moveTo>
                <a:lnTo>
                  <a:pt x="0" y="1491595"/>
                </a:lnTo>
                <a:lnTo>
                  <a:pt x="133758" y="149159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6" name="组合 65"/>
          <p:cNvGrpSpPr/>
          <p:nvPr/>
        </p:nvGrpSpPr>
        <p:grpSpPr>
          <a:xfrm>
            <a:off x="7344006" y="3360334"/>
            <a:ext cx="1070071" cy="395999"/>
            <a:chOff x="7354185" y="2496168"/>
            <a:chExt cx="1070071" cy="395999"/>
          </a:xfrm>
          <a:solidFill>
            <a:schemeClr val="accent6">
              <a:lumMod val="60000"/>
              <a:lumOff val="40000"/>
            </a:schemeClr>
          </a:solidFill>
        </p:grpSpPr>
        <p:sp>
          <p:nvSpPr>
            <p:cNvPr id="125" name="圆角矩形 124"/>
            <p:cNvSpPr/>
            <p:nvPr/>
          </p:nvSpPr>
          <p:spPr>
            <a:xfrm>
              <a:off x="7354185" y="249616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6" name="圆角矩形 93"/>
            <p:cNvSpPr/>
            <p:nvPr/>
          </p:nvSpPr>
          <p:spPr>
            <a:xfrm>
              <a:off x="7365783" y="250776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地图导航</a:t>
              </a:r>
            </a:p>
          </p:txBody>
        </p:sp>
      </p:grpSp>
      <p:sp>
        <p:nvSpPr>
          <p:cNvPr id="67" name="直接连接符 94"/>
          <p:cNvSpPr/>
          <p:nvPr/>
        </p:nvSpPr>
        <p:spPr>
          <a:xfrm>
            <a:off x="7210247" y="2066738"/>
            <a:ext cx="133758" cy="2054794"/>
          </a:xfrm>
          <a:custGeom>
            <a:avLst/>
            <a:gdLst/>
            <a:ahLst/>
            <a:cxnLst/>
            <a:rect l="0" t="0" r="0" b="0"/>
            <a:pathLst>
              <a:path>
                <a:moveTo>
                  <a:pt x="0" y="0"/>
                </a:moveTo>
                <a:lnTo>
                  <a:pt x="0" y="2054794"/>
                </a:lnTo>
                <a:lnTo>
                  <a:pt x="133758" y="205479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68" name="组合 67"/>
          <p:cNvGrpSpPr/>
          <p:nvPr/>
        </p:nvGrpSpPr>
        <p:grpSpPr>
          <a:xfrm>
            <a:off x="7344006" y="3923533"/>
            <a:ext cx="1070071" cy="395999"/>
            <a:chOff x="7354185" y="3059367"/>
            <a:chExt cx="1070071" cy="395999"/>
          </a:xfrm>
          <a:solidFill>
            <a:schemeClr val="accent6">
              <a:lumMod val="60000"/>
              <a:lumOff val="40000"/>
            </a:schemeClr>
          </a:solidFill>
        </p:grpSpPr>
        <p:sp>
          <p:nvSpPr>
            <p:cNvPr id="123" name="圆角矩形 122"/>
            <p:cNvSpPr/>
            <p:nvPr/>
          </p:nvSpPr>
          <p:spPr>
            <a:xfrm>
              <a:off x="7354185" y="3059367"/>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4" name="圆角矩形 96"/>
            <p:cNvSpPr/>
            <p:nvPr/>
          </p:nvSpPr>
          <p:spPr>
            <a:xfrm>
              <a:off x="7365783" y="3070965"/>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转载分享</a:t>
              </a:r>
            </a:p>
          </p:txBody>
        </p:sp>
      </p:grpSp>
      <p:sp>
        <p:nvSpPr>
          <p:cNvPr id="69" name="直接连接符 97"/>
          <p:cNvSpPr/>
          <p:nvPr/>
        </p:nvSpPr>
        <p:spPr>
          <a:xfrm>
            <a:off x="7210247" y="2066738"/>
            <a:ext cx="133758" cy="2617992"/>
          </a:xfrm>
          <a:custGeom>
            <a:avLst/>
            <a:gdLst/>
            <a:ahLst/>
            <a:cxnLst/>
            <a:rect l="0" t="0" r="0" b="0"/>
            <a:pathLst>
              <a:path>
                <a:moveTo>
                  <a:pt x="0" y="0"/>
                </a:moveTo>
                <a:lnTo>
                  <a:pt x="0" y="2617992"/>
                </a:lnTo>
                <a:lnTo>
                  <a:pt x="133758" y="261799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0" name="组合 69"/>
          <p:cNvGrpSpPr/>
          <p:nvPr/>
        </p:nvGrpSpPr>
        <p:grpSpPr>
          <a:xfrm>
            <a:off x="7344006" y="4486731"/>
            <a:ext cx="1070071" cy="395999"/>
            <a:chOff x="7354185" y="3622565"/>
            <a:chExt cx="1070071" cy="395999"/>
          </a:xfrm>
          <a:solidFill>
            <a:schemeClr val="accent6">
              <a:lumMod val="60000"/>
              <a:lumOff val="40000"/>
            </a:schemeClr>
          </a:solidFill>
        </p:grpSpPr>
        <p:sp>
          <p:nvSpPr>
            <p:cNvPr id="121" name="圆角矩形 120"/>
            <p:cNvSpPr/>
            <p:nvPr/>
          </p:nvSpPr>
          <p:spPr>
            <a:xfrm>
              <a:off x="7354185" y="362256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2" name="圆角矩形 99"/>
            <p:cNvSpPr/>
            <p:nvPr/>
          </p:nvSpPr>
          <p:spPr>
            <a:xfrm>
              <a:off x="7365783" y="363416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公共搜索</a:t>
              </a:r>
              <a:endParaRPr lang="zh-CN" altLang="en-US" sz="1300" kern="1200" dirty="0">
                <a:solidFill>
                  <a:schemeClr val="tx1"/>
                </a:solidFill>
                <a:latin typeface="微软雅黑" panose="020B0503020204020204" charset="-122"/>
                <a:ea typeface="微软雅黑" panose="020B0503020204020204" charset="-122"/>
              </a:endParaRPr>
            </a:p>
          </p:txBody>
        </p:sp>
      </p:grpSp>
      <p:grpSp>
        <p:nvGrpSpPr>
          <p:cNvPr id="71" name="组合 70"/>
          <p:cNvGrpSpPr/>
          <p:nvPr/>
        </p:nvGrpSpPr>
        <p:grpSpPr>
          <a:xfrm>
            <a:off x="8690106" y="1346741"/>
            <a:ext cx="1337589" cy="719997"/>
            <a:chOff x="8758653" y="482575"/>
            <a:chExt cx="1337589" cy="719997"/>
          </a:xfrm>
          <a:solidFill>
            <a:schemeClr val="accent6">
              <a:lumMod val="60000"/>
              <a:lumOff val="40000"/>
            </a:schemeClr>
          </a:solidFill>
        </p:grpSpPr>
        <p:sp>
          <p:nvSpPr>
            <p:cNvPr id="119" name="圆角矩形 118"/>
            <p:cNvSpPr/>
            <p:nvPr/>
          </p:nvSpPr>
          <p:spPr>
            <a:xfrm>
              <a:off x="8758653"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圆角矩形 101"/>
            <p:cNvSpPr/>
            <p:nvPr/>
          </p:nvSpPr>
          <p:spPr>
            <a:xfrm>
              <a:off x="8779741"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监督管理</a:t>
              </a:r>
              <a:endParaRPr lang="en-US" altLang="zh-CN" sz="16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72" name="直接连接符 102"/>
          <p:cNvSpPr/>
          <p:nvPr/>
        </p:nvSpPr>
        <p:spPr>
          <a:xfrm>
            <a:off x="8823865" y="2066738"/>
            <a:ext cx="133758" cy="365198"/>
          </a:xfrm>
          <a:custGeom>
            <a:avLst/>
            <a:gdLst/>
            <a:ahLst/>
            <a:cxnLst/>
            <a:rect l="0" t="0" r="0" b="0"/>
            <a:pathLst>
              <a:path>
                <a:moveTo>
                  <a:pt x="0" y="0"/>
                </a:moveTo>
                <a:lnTo>
                  <a:pt x="0" y="365198"/>
                </a:lnTo>
                <a:lnTo>
                  <a:pt x="133758" y="36519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3" name="组合 72"/>
          <p:cNvGrpSpPr/>
          <p:nvPr/>
        </p:nvGrpSpPr>
        <p:grpSpPr>
          <a:xfrm>
            <a:off x="8957624" y="2233937"/>
            <a:ext cx="1070071" cy="395999"/>
            <a:chOff x="9026171" y="1369771"/>
            <a:chExt cx="1070071" cy="395999"/>
          </a:xfrm>
          <a:solidFill>
            <a:schemeClr val="accent6">
              <a:lumMod val="60000"/>
              <a:lumOff val="40000"/>
            </a:schemeClr>
          </a:solidFill>
        </p:grpSpPr>
        <p:sp>
          <p:nvSpPr>
            <p:cNvPr id="117" name="圆角矩形 116"/>
            <p:cNvSpPr/>
            <p:nvPr/>
          </p:nvSpPr>
          <p:spPr>
            <a:xfrm>
              <a:off x="9026171"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8" name="圆角矩形 104"/>
            <p:cNvSpPr/>
            <p:nvPr/>
          </p:nvSpPr>
          <p:spPr>
            <a:xfrm>
              <a:off x="9037769"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日常监测</a:t>
              </a:r>
            </a:p>
          </p:txBody>
        </p:sp>
      </p:grpSp>
      <p:sp>
        <p:nvSpPr>
          <p:cNvPr id="74" name="直接连接符 105"/>
          <p:cNvSpPr/>
          <p:nvPr/>
        </p:nvSpPr>
        <p:spPr>
          <a:xfrm>
            <a:off x="8823865" y="2066738"/>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5" name="组合 74"/>
          <p:cNvGrpSpPr/>
          <p:nvPr/>
        </p:nvGrpSpPr>
        <p:grpSpPr>
          <a:xfrm>
            <a:off x="8957624" y="2797135"/>
            <a:ext cx="1070071" cy="395999"/>
            <a:chOff x="9026171" y="1932969"/>
            <a:chExt cx="1070071" cy="395999"/>
          </a:xfrm>
          <a:solidFill>
            <a:schemeClr val="bg1"/>
          </a:solidFill>
        </p:grpSpPr>
        <p:sp>
          <p:nvSpPr>
            <p:cNvPr id="115" name="圆角矩形 114"/>
            <p:cNvSpPr/>
            <p:nvPr/>
          </p:nvSpPr>
          <p:spPr>
            <a:xfrm>
              <a:off x="9026171" y="1932969"/>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6" name="圆角矩形 107"/>
            <p:cNvSpPr/>
            <p:nvPr/>
          </p:nvSpPr>
          <p:spPr>
            <a:xfrm>
              <a:off x="9037769" y="1944567"/>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绩效考核</a:t>
              </a:r>
            </a:p>
          </p:txBody>
        </p:sp>
      </p:grpSp>
      <p:sp>
        <p:nvSpPr>
          <p:cNvPr id="76" name="直接连接符 108"/>
          <p:cNvSpPr/>
          <p:nvPr/>
        </p:nvSpPr>
        <p:spPr>
          <a:xfrm>
            <a:off x="8823865" y="2066738"/>
            <a:ext cx="133758" cy="1562487"/>
          </a:xfrm>
          <a:custGeom>
            <a:avLst/>
            <a:gdLst/>
            <a:ahLst/>
            <a:cxnLst/>
            <a:rect l="0" t="0" r="0" b="0"/>
            <a:pathLst>
              <a:path>
                <a:moveTo>
                  <a:pt x="0" y="0"/>
                </a:moveTo>
                <a:lnTo>
                  <a:pt x="0" y="1562487"/>
                </a:lnTo>
                <a:lnTo>
                  <a:pt x="133758" y="156248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7" name="组合 76"/>
          <p:cNvGrpSpPr/>
          <p:nvPr/>
        </p:nvGrpSpPr>
        <p:grpSpPr>
          <a:xfrm>
            <a:off x="8957624" y="3360334"/>
            <a:ext cx="1070071" cy="537784"/>
            <a:chOff x="9026171" y="2496168"/>
            <a:chExt cx="1070071" cy="537784"/>
          </a:xfrm>
          <a:solidFill>
            <a:schemeClr val="accent6">
              <a:lumMod val="60000"/>
              <a:lumOff val="40000"/>
            </a:schemeClr>
          </a:solidFill>
        </p:grpSpPr>
        <p:sp>
          <p:nvSpPr>
            <p:cNvPr id="113" name="圆角矩形 112"/>
            <p:cNvSpPr/>
            <p:nvPr/>
          </p:nvSpPr>
          <p:spPr>
            <a:xfrm>
              <a:off x="9026171" y="2496168"/>
              <a:ext cx="1070071" cy="537784"/>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4" name="圆角矩形 110"/>
            <p:cNvSpPr/>
            <p:nvPr/>
          </p:nvSpPr>
          <p:spPr>
            <a:xfrm>
              <a:off x="9041922" y="2511919"/>
              <a:ext cx="1038569" cy="50628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监督举报入口</a:t>
              </a:r>
            </a:p>
          </p:txBody>
        </p:sp>
      </p:grpSp>
      <p:sp>
        <p:nvSpPr>
          <p:cNvPr id="78" name="直接连接符 111"/>
          <p:cNvSpPr/>
          <p:nvPr/>
        </p:nvSpPr>
        <p:spPr>
          <a:xfrm>
            <a:off x="8823865" y="2066738"/>
            <a:ext cx="133758" cy="2254653"/>
          </a:xfrm>
          <a:custGeom>
            <a:avLst/>
            <a:gdLst/>
            <a:ahLst/>
            <a:cxnLst/>
            <a:rect l="0" t="0" r="0" b="0"/>
            <a:pathLst>
              <a:path>
                <a:moveTo>
                  <a:pt x="0" y="0"/>
                </a:moveTo>
                <a:lnTo>
                  <a:pt x="0" y="2254653"/>
                </a:lnTo>
                <a:lnTo>
                  <a:pt x="133758" y="225465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9" name="组合 78"/>
          <p:cNvGrpSpPr/>
          <p:nvPr/>
        </p:nvGrpSpPr>
        <p:grpSpPr>
          <a:xfrm>
            <a:off x="8957624" y="4065317"/>
            <a:ext cx="1070071" cy="512149"/>
            <a:chOff x="9026171" y="3201151"/>
            <a:chExt cx="1070071" cy="512149"/>
          </a:xfrm>
          <a:solidFill>
            <a:schemeClr val="accent6">
              <a:lumMod val="60000"/>
              <a:lumOff val="40000"/>
            </a:schemeClr>
          </a:solidFill>
        </p:grpSpPr>
        <p:sp>
          <p:nvSpPr>
            <p:cNvPr id="111" name="圆角矩形 110"/>
            <p:cNvSpPr/>
            <p:nvPr/>
          </p:nvSpPr>
          <p:spPr>
            <a:xfrm>
              <a:off x="9026171" y="3201151"/>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2" name="圆角矩形 113"/>
            <p:cNvSpPr/>
            <p:nvPr/>
          </p:nvSpPr>
          <p:spPr>
            <a:xfrm>
              <a:off x="9041171" y="3216151"/>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监督举报问题处理</a:t>
              </a:r>
            </a:p>
          </p:txBody>
        </p:sp>
      </p:grpSp>
      <p:sp>
        <p:nvSpPr>
          <p:cNvPr id="80" name="直接连接符 114"/>
          <p:cNvSpPr/>
          <p:nvPr/>
        </p:nvSpPr>
        <p:spPr>
          <a:xfrm>
            <a:off x="8823865" y="2066738"/>
            <a:ext cx="133758" cy="2934001"/>
          </a:xfrm>
          <a:custGeom>
            <a:avLst/>
            <a:gdLst/>
            <a:ahLst/>
            <a:cxnLst/>
            <a:rect l="0" t="0" r="0" b="0"/>
            <a:pathLst>
              <a:path>
                <a:moveTo>
                  <a:pt x="0" y="0"/>
                </a:moveTo>
                <a:lnTo>
                  <a:pt x="0" y="2934001"/>
                </a:lnTo>
                <a:lnTo>
                  <a:pt x="133758" y="2934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1" name="组合 80"/>
          <p:cNvGrpSpPr/>
          <p:nvPr/>
        </p:nvGrpSpPr>
        <p:grpSpPr>
          <a:xfrm>
            <a:off x="8957624" y="4744665"/>
            <a:ext cx="1070071" cy="512149"/>
            <a:chOff x="9026171" y="3880499"/>
            <a:chExt cx="1070071" cy="512149"/>
          </a:xfrm>
          <a:solidFill>
            <a:schemeClr val="accent6">
              <a:lumMod val="60000"/>
              <a:lumOff val="40000"/>
            </a:schemeClr>
          </a:solidFill>
        </p:grpSpPr>
        <p:sp>
          <p:nvSpPr>
            <p:cNvPr id="109" name="圆角矩形 108"/>
            <p:cNvSpPr/>
            <p:nvPr/>
          </p:nvSpPr>
          <p:spPr>
            <a:xfrm>
              <a:off x="9026171" y="3880499"/>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0" name="圆角矩形 116"/>
            <p:cNvSpPr/>
            <p:nvPr/>
          </p:nvSpPr>
          <p:spPr>
            <a:xfrm>
              <a:off x="9041171" y="3895499"/>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政府网站建设年报</a:t>
              </a:r>
            </a:p>
          </p:txBody>
        </p:sp>
      </p:grpSp>
      <p:sp>
        <p:nvSpPr>
          <p:cNvPr id="82" name="直接连接符 117"/>
          <p:cNvSpPr/>
          <p:nvPr/>
        </p:nvSpPr>
        <p:spPr>
          <a:xfrm>
            <a:off x="8823865" y="2066738"/>
            <a:ext cx="133758" cy="3613349"/>
          </a:xfrm>
          <a:custGeom>
            <a:avLst/>
            <a:gdLst/>
            <a:ahLst/>
            <a:cxnLst/>
            <a:rect l="0" t="0" r="0" b="0"/>
            <a:pathLst>
              <a:path>
                <a:moveTo>
                  <a:pt x="0" y="0"/>
                </a:moveTo>
                <a:lnTo>
                  <a:pt x="0" y="3613349"/>
                </a:lnTo>
                <a:lnTo>
                  <a:pt x="133758" y="361334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3" name="组合 82"/>
          <p:cNvGrpSpPr/>
          <p:nvPr/>
        </p:nvGrpSpPr>
        <p:grpSpPr>
          <a:xfrm>
            <a:off x="8957624" y="5424013"/>
            <a:ext cx="1070071" cy="512149"/>
            <a:chOff x="9026171" y="4559847"/>
            <a:chExt cx="1070071" cy="512149"/>
          </a:xfrm>
          <a:solidFill>
            <a:schemeClr val="accent6">
              <a:lumMod val="60000"/>
              <a:lumOff val="40000"/>
            </a:schemeClr>
          </a:solidFill>
        </p:grpSpPr>
        <p:sp>
          <p:nvSpPr>
            <p:cNvPr id="107" name="圆角矩形 106"/>
            <p:cNvSpPr/>
            <p:nvPr/>
          </p:nvSpPr>
          <p:spPr>
            <a:xfrm>
              <a:off x="9026171" y="4559847"/>
              <a:ext cx="1070071"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8" name="圆角矩形 119"/>
            <p:cNvSpPr/>
            <p:nvPr/>
          </p:nvSpPr>
          <p:spPr>
            <a:xfrm>
              <a:off x="9041171" y="4574847"/>
              <a:ext cx="1040071"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政府网站监管年报</a:t>
              </a:r>
            </a:p>
          </p:txBody>
        </p:sp>
      </p:grpSp>
      <p:sp>
        <p:nvSpPr>
          <p:cNvPr id="84" name="直接连接符 120"/>
          <p:cNvSpPr/>
          <p:nvPr/>
        </p:nvSpPr>
        <p:spPr>
          <a:xfrm>
            <a:off x="8823865" y="2066738"/>
            <a:ext cx="133758" cy="4234622"/>
          </a:xfrm>
          <a:custGeom>
            <a:avLst/>
            <a:gdLst/>
            <a:ahLst/>
            <a:cxnLst/>
            <a:rect l="0" t="0" r="0" b="0"/>
            <a:pathLst>
              <a:path>
                <a:moveTo>
                  <a:pt x="0" y="0"/>
                </a:moveTo>
                <a:lnTo>
                  <a:pt x="0" y="4234622"/>
                </a:lnTo>
                <a:lnTo>
                  <a:pt x="133758" y="42346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5" name="组合 84"/>
          <p:cNvGrpSpPr/>
          <p:nvPr/>
        </p:nvGrpSpPr>
        <p:grpSpPr>
          <a:xfrm>
            <a:off x="8957624" y="6103361"/>
            <a:ext cx="1070071" cy="395999"/>
            <a:chOff x="9026171" y="5239195"/>
            <a:chExt cx="1070071" cy="395999"/>
          </a:xfrm>
          <a:solidFill>
            <a:schemeClr val="accent6">
              <a:lumMod val="60000"/>
              <a:lumOff val="40000"/>
            </a:schemeClr>
          </a:solidFill>
        </p:grpSpPr>
        <p:sp>
          <p:nvSpPr>
            <p:cNvPr id="105" name="圆角矩形 104"/>
            <p:cNvSpPr/>
            <p:nvPr/>
          </p:nvSpPr>
          <p:spPr>
            <a:xfrm>
              <a:off x="9026171" y="523919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6" name="圆角矩形 122"/>
            <p:cNvSpPr/>
            <p:nvPr/>
          </p:nvSpPr>
          <p:spPr>
            <a:xfrm>
              <a:off x="9037769" y="525079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自行评议</a:t>
              </a:r>
            </a:p>
          </p:txBody>
        </p:sp>
      </p:grpSp>
      <p:grpSp>
        <p:nvGrpSpPr>
          <p:cNvPr id="86" name="组合 85"/>
          <p:cNvGrpSpPr/>
          <p:nvPr/>
        </p:nvGrpSpPr>
        <p:grpSpPr>
          <a:xfrm>
            <a:off x="10284269" y="1346741"/>
            <a:ext cx="1337589" cy="719997"/>
            <a:chOff x="10430640" y="482575"/>
            <a:chExt cx="1337589" cy="719997"/>
          </a:xfrm>
          <a:solidFill>
            <a:schemeClr val="bg1"/>
          </a:solidFill>
        </p:grpSpPr>
        <p:sp>
          <p:nvSpPr>
            <p:cNvPr id="103" name="圆角矩形 102"/>
            <p:cNvSpPr/>
            <p:nvPr/>
          </p:nvSpPr>
          <p:spPr>
            <a:xfrm>
              <a:off x="10430640"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圆角矩形 124"/>
            <p:cNvSpPr/>
            <p:nvPr/>
          </p:nvSpPr>
          <p:spPr>
            <a:xfrm>
              <a:off x="10451728"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支撑保障</a:t>
              </a:r>
              <a:endParaRPr lang="en-US" altLang="en-US" sz="1400" kern="1200" dirty="0">
                <a:solidFill>
                  <a:schemeClr val="tx1"/>
                </a:solidFill>
                <a:latin typeface="微软雅黑" panose="020B0503020204020204" charset="-122"/>
                <a:ea typeface="微软雅黑" panose="020B0503020204020204" charset="-122"/>
              </a:endParaRPr>
            </a:p>
            <a:p>
              <a:pPr lvl="0" algn="ctr" defTabSz="711200">
                <a:lnSpc>
                  <a:spcPct val="60000"/>
                </a:lnSpc>
                <a:spcBef>
                  <a:spcPct val="0"/>
                </a:spcBef>
                <a:spcAft>
                  <a:spcPct val="35000"/>
                </a:spcAft>
              </a:pPr>
              <a:r>
                <a:rPr lang="en-US" altLang="zh-CN" sz="1400" kern="1200" dirty="0">
                  <a:solidFill>
                    <a:schemeClr val="tx1"/>
                  </a:solidFill>
                  <a:latin typeface="微软雅黑" panose="020B0503020204020204" charset="-122"/>
                  <a:ea typeface="微软雅黑" panose="020B0503020204020204" charset="-122"/>
                </a:rPr>
                <a:t>10</a:t>
              </a:r>
              <a:endParaRPr lang="zh-CN" altLang="en-US" sz="1400" kern="1200" dirty="0">
                <a:solidFill>
                  <a:schemeClr val="tx1"/>
                </a:solidFill>
                <a:latin typeface="微软雅黑" panose="020B0503020204020204" charset="-122"/>
                <a:ea typeface="微软雅黑" panose="020B0503020204020204" charset="-122"/>
              </a:endParaRPr>
            </a:p>
          </p:txBody>
        </p:sp>
      </p:grpSp>
      <p:sp>
        <p:nvSpPr>
          <p:cNvPr id="87" name="直接连接符 125"/>
          <p:cNvSpPr/>
          <p:nvPr/>
        </p:nvSpPr>
        <p:spPr>
          <a:xfrm>
            <a:off x="10418027" y="2066738"/>
            <a:ext cx="133758" cy="365198"/>
          </a:xfrm>
          <a:custGeom>
            <a:avLst/>
            <a:gdLst/>
            <a:ahLst/>
            <a:cxnLst/>
            <a:rect l="0" t="0" r="0" b="0"/>
            <a:pathLst>
              <a:path>
                <a:moveTo>
                  <a:pt x="0" y="0"/>
                </a:moveTo>
                <a:lnTo>
                  <a:pt x="0" y="365198"/>
                </a:lnTo>
                <a:lnTo>
                  <a:pt x="133758" y="365198"/>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88" name="组合 87"/>
          <p:cNvGrpSpPr/>
          <p:nvPr/>
        </p:nvGrpSpPr>
        <p:grpSpPr>
          <a:xfrm>
            <a:off x="10551786" y="2233937"/>
            <a:ext cx="1070071" cy="395999"/>
            <a:chOff x="10698157" y="1369771"/>
            <a:chExt cx="1070071" cy="395999"/>
          </a:xfrm>
          <a:solidFill>
            <a:schemeClr val="bg1"/>
          </a:solidFill>
        </p:grpSpPr>
        <p:sp>
          <p:nvSpPr>
            <p:cNvPr id="101" name="圆角矩形 100"/>
            <p:cNvSpPr/>
            <p:nvPr/>
          </p:nvSpPr>
          <p:spPr>
            <a:xfrm>
              <a:off x="10698157" y="1369771"/>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2" name="圆角矩形 127"/>
            <p:cNvSpPr/>
            <p:nvPr/>
          </p:nvSpPr>
          <p:spPr>
            <a:xfrm>
              <a:off x="10709755" y="1381369"/>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公开目录保障</a:t>
              </a:r>
            </a:p>
          </p:txBody>
        </p:sp>
      </p:grpSp>
      <p:sp>
        <p:nvSpPr>
          <p:cNvPr id="89" name="直接连接符 128"/>
          <p:cNvSpPr/>
          <p:nvPr/>
        </p:nvSpPr>
        <p:spPr>
          <a:xfrm>
            <a:off x="10418027" y="2066738"/>
            <a:ext cx="133758" cy="928397"/>
          </a:xfrm>
          <a:custGeom>
            <a:avLst/>
            <a:gdLst/>
            <a:ahLst/>
            <a:cxnLst/>
            <a:rect l="0" t="0" r="0" b="0"/>
            <a:pathLst>
              <a:path>
                <a:moveTo>
                  <a:pt x="0" y="0"/>
                </a:moveTo>
                <a:lnTo>
                  <a:pt x="0" y="928397"/>
                </a:lnTo>
                <a:lnTo>
                  <a:pt x="133758" y="928397"/>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0" name="组合 89"/>
          <p:cNvGrpSpPr/>
          <p:nvPr/>
        </p:nvGrpSpPr>
        <p:grpSpPr>
          <a:xfrm>
            <a:off x="10551786" y="2797135"/>
            <a:ext cx="1070071" cy="395999"/>
            <a:chOff x="10698157" y="1932969"/>
            <a:chExt cx="1070071" cy="395999"/>
          </a:xfrm>
          <a:solidFill>
            <a:schemeClr val="bg1"/>
          </a:solidFill>
        </p:grpSpPr>
        <p:sp>
          <p:nvSpPr>
            <p:cNvPr id="99" name="圆角矩形 98"/>
            <p:cNvSpPr/>
            <p:nvPr/>
          </p:nvSpPr>
          <p:spPr>
            <a:xfrm>
              <a:off x="10698157" y="1932969"/>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0" name="圆角矩形 130"/>
            <p:cNvSpPr/>
            <p:nvPr/>
          </p:nvSpPr>
          <p:spPr>
            <a:xfrm>
              <a:off x="10709755" y="1944567"/>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办事服务保障</a:t>
              </a:r>
            </a:p>
          </p:txBody>
        </p:sp>
      </p:grpSp>
      <p:sp>
        <p:nvSpPr>
          <p:cNvPr id="91" name="直接连接符 131"/>
          <p:cNvSpPr/>
          <p:nvPr/>
        </p:nvSpPr>
        <p:spPr>
          <a:xfrm>
            <a:off x="10418027" y="2066738"/>
            <a:ext cx="133758" cy="1491595"/>
          </a:xfrm>
          <a:custGeom>
            <a:avLst/>
            <a:gdLst/>
            <a:ahLst/>
            <a:cxnLst/>
            <a:rect l="0" t="0" r="0" b="0"/>
            <a:pathLst>
              <a:path>
                <a:moveTo>
                  <a:pt x="0" y="0"/>
                </a:moveTo>
                <a:lnTo>
                  <a:pt x="0" y="1491595"/>
                </a:lnTo>
                <a:lnTo>
                  <a:pt x="133758" y="1491595"/>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2" name="组合 91"/>
          <p:cNvGrpSpPr/>
          <p:nvPr/>
        </p:nvGrpSpPr>
        <p:grpSpPr>
          <a:xfrm>
            <a:off x="10551786" y="3360334"/>
            <a:ext cx="1070071" cy="395999"/>
            <a:chOff x="10698157" y="2496168"/>
            <a:chExt cx="1070071" cy="395999"/>
          </a:xfrm>
          <a:solidFill>
            <a:schemeClr val="bg1"/>
          </a:solidFill>
        </p:grpSpPr>
        <p:sp>
          <p:nvSpPr>
            <p:cNvPr id="97" name="圆角矩形 96"/>
            <p:cNvSpPr/>
            <p:nvPr/>
          </p:nvSpPr>
          <p:spPr>
            <a:xfrm>
              <a:off x="10698157" y="2496168"/>
              <a:ext cx="1070071" cy="39599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8" name="圆角矩形 133"/>
            <p:cNvSpPr/>
            <p:nvPr/>
          </p:nvSpPr>
          <p:spPr>
            <a:xfrm>
              <a:off x="10709755" y="2507766"/>
              <a:ext cx="1046875" cy="372803"/>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互动交流保障</a:t>
              </a:r>
            </a:p>
          </p:txBody>
        </p:sp>
      </p:grpSp>
      <p:sp>
        <p:nvSpPr>
          <p:cNvPr id="93" name="直接连接符 134"/>
          <p:cNvSpPr/>
          <p:nvPr/>
        </p:nvSpPr>
        <p:spPr>
          <a:xfrm>
            <a:off x="10418027" y="2066738"/>
            <a:ext cx="133758" cy="2112868"/>
          </a:xfrm>
          <a:custGeom>
            <a:avLst/>
            <a:gdLst/>
            <a:ahLst/>
            <a:cxnLst/>
            <a:rect l="0" t="0" r="0" b="0"/>
            <a:pathLst>
              <a:path>
                <a:moveTo>
                  <a:pt x="0" y="0"/>
                </a:moveTo>
                <a:lnTo>
                  <a:pt x="0" y="2112868"/>
                </a:lnTo>
                <a:lnTo>
                  <a:pt x="133758" y="2112868"/>
                </a:lnTo>
              </a:path>
            </a:pathLst>
          </a:custGeom>
          <a:solidFill>
            <a:schemeClr val="bg1"/>
          </a:solid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4" name="组合 93"/>
          <p:cNvGrpSpPr/>
          <p:nvPr/>
        </p:nvGrpSpPr>
        <p:grpSpPr>
          <a:xfrm>
            <a:off x="10551786" y="3923533"/>
            <a:ext cx="1070071" cy="512149"/>
            <a:chOff x="10698157" y="3059367"/>
            <a:chExt cx="1070071" cy="512149"/>
          </a:xfrm>
          <a:solidFill>
            <a:schemeClr val="bg1"/>
          </a:solidFill>
        </p:grpSpPr>
        <p:sp>
          <p:nvSpPr>
            <p:cNvPr id="95" name="圆角矩形 94"/>
            <p:cNvSpPr/>
            <p:nvPr/>
          </p:nvSpPr>
          <p:spPr>
            <a:xfrm>
              <a:off x="10698157" y="3059367"/>
              <a:ext cx="1070071" cy="512149"/>
            </a:xfrm>
            <a:prstGeom prst="roundRect">
              <a:avLst>
                <a:gd name="adj" fmla="val 10000"/>
              </a:avLst>
            </a:prstGeom>
            <a:grpFill/>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6" name="圆角矩形 136"/>
            <p:cNvSpPr/>
            <p:nvPr/>
          </p:nvSpPr>
          <p:spPr>
            <a:xfrm>
              <a:off x="10713157" y="3074367"/>
              <a:ext cx="1040071" cy="482149"/>
            </a:xfrm>
            <a:prstGeom prst="rect">
              <a:avLst/>
            </a:prstGeom>
            <a:grpFill/>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charset="-122"/>
                  <a:ea typeface="微软雅黑" panose="020B0503020204020204" charset="-122"/>
                </a:rPr>
                <a:t>年度任务落实情况</a:t>
              </a:r>
            </a:p>
          </p:txBody>
        </p:sp>
      </p:grpSp>
      <p:sp>
        <p:nvSpPr>
          <p:cNvPr id="189" name="TextBox 7"/>
          <p:cNvSpPr txBox="1"/>
          <p:nvPr/>
        </p:nvSpPr>
        <p:spPr>
          <a:xfrm>
            <a:off x="4877435" y="6301740"/>
            <a:ext cx="1209040" cy="368300"/>
          </a:xfrm>
          <a:prstGeom prst="rect">
            <a:avLst/>
          </a:prstGeom>
          <a:noFill/>
        </p:spPr>
        <p:txBody>
          <a:bodyPr wrap="square" rtlCol="0">
            <a:spAutoFit/>
          </a:bodyPr>
          <a:lstStyle/>
          <a:p>
            <a:pPr algn="ctr">
              <a:lnSpc>
                <a:spcPct val="150000"/>
              </a:lnSpc>
            </a:pPr>
            <a:r>
              <a:rPr lang="zh-CN" altLang="en-US" sz="1200" dirty="0" smtClean="0">
                <a:latin typeface="微软雅黑" panose="020B0503020204020204" charset="-122"/>
                <a:ea typeface="微软雅黑" panose="020B0503020204020204" charset="-122"/>
              </a:rPr>
              <a:t>一期开展内容</a:t>
            </a:r>
          </a:p>
        </p:txBody>
      </p:sp>
      <p:grpSp>
        <p:nvGrpSpPr>
          <p:cNvPr id="190" name="组合 189"/>
          <p:cNvGrpSpPr/>
          <p:nvPr/>
        </p:nvGrpSpPr>
        <p:grpSpPr>
          <a:xfrm>
            <a:off x="4181581" y="6387168"/>
            <a:ext cx="669226" cy="240239"/>
            <a:chOff x="268922" y="4301913"/>
            <a:chExt cx="1070071" cy="395999"/>
          </a:xfrm>
          <a:solidFill>
            <a:schemeClr val="accent6">
              <a:lumMod val="60000"/>
              <a:lumOff val="40000"/>
            </a:schemeClr>
          </a:solidFill>
        </p:grpSpPr>
        <p:sp>
          <p:nvSpPr>
            <p:cNvPr id="191" name="圆角矩形 190"/>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2"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193" name="矩形 192"/>
          <p:cNvSpPr/>
          <p:nvPr/>
        </p:nvSpPr>
        <p:spPr bwMode="auto">
          <a:xfrm>
            <a:off x="3705860" y="6301740"/>
            <a:ext cx="2705100" cy="44259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554662" y="1088705"/>
            <a:ext cx="1337589" cy="719997"/>
            <a:chOff x="1404" y="482575"/>
            <a:chExt cx="1337589" cy="719997"/>
          </a:xfrm>
          <a:solidFill>
            <a:schemeClr val="bg2"/>
          </a:solidFill>
        </p:grpSpPr>
        <p:sp>
          <p:nvSpPr>
            <p:cNvPr id="42" name="圆角矩形 41"/>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政府信息公开</a:t>
              </a:r>
            </a:p>
          </p:txBody>
        </p:sp>
      </p:grpSp>
      <p:grpSp>
        <p:nvGrpSpPr>
          <p:cNvPr id="45" name="组合 44"/>
          <p:cNvGrpSpPr/>
          <p:nvPr/>
        </p:nvGrpSpPr>
        <p:grpSpPr>
          <a:xfrm>
            <a:off x="822181" y="1908317"/>
            <a:ext cx="1058330" cy="291307"/>
            <a:chOff x="268922" y="1369771"/>
            <a:chExt cx="1070071" cy="395999"/>
          </a:xfrm>
        </p:grpSpPr>
        <p:sp>
          <p:nvSpPr>
            <p:cNvPr id="46" name="圆角矩形 4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领导之窗</a:t>
              </a:r>
            </a:p>
          </p:txBody>
        </p:sp>
      </p:grpSp>
      <p:grpSp>
        <p:nvGrpSpPr>
          <p:cNvPr id="49" name="组合 48"/>
          <p:cNvGrpSpPr/>
          <p:nvPr/>
        </p:nvGrpSpPr>
        <p:grpSpPr>
          <a:xfrm>
            <a:off x="822181" y="2336903"/>
            <a:ext cx="1058330" cy="303923"/>
            <a:chOff x="268922" y="1932969"/>
            <a:chExt cx="1367165" cy="512149"/>
          </a:xfrm>
        </p:grpSpPr>
        <p:sp>
          <p:nvSpPr>
            <p:cNvPr id="50" name="圆角矩形 49"/>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机构设置</a:t>
              </a:r>
            </a:p>
          </p:txBody>
        </p:sp>
      </p:grpSp>
      <p:grpSp>
        <p:nvGrpSpPr>
          <p:cNvPr id="53" name="组合 52"/>
          <p:cNvGrpSpPr/>
          <p:nvPr/>
        </p:nvGrpSpPr>
        <p:grpSpPr>
          <a:xfrm>
            <a:off x="822181" y="2793060"/>
            <a:ext cx="1058330" cy="291307"/>
            <a:chOff x="268922" y="2612318"/>
            <a:chExt cx="1070071" cy="395999"/>
          </a:xfrm>
        </p:grpSpPr>
        <p:sp>
          <p:nvSpPr>
            <p:cNvPr id="54" name="圆角矩形 53"/>
            <p:cNvSpPr/>
            <p:nvPr/>
          </p:nvSpPr>
          <p:spPr>
            <a:xfrm>
              <a:off x="268922" y="2612318"/>
              <a:ext cx="1070071" cy="395999"/>
            </a:xfrm>
            <a:prstGeom prst="roundRect">
              <a:avLst>
                <a:gd name="adj" fmla="val 10000"/>
              </a:avLst>
            </a:prstGeom>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solidFill>
              <a:schemeClr val="accent6">
                <a:lumMod val="60000"/>
                <a:lumOff val="40000"/>
              </a:schemeClr>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新闻中心</a:t>
              </a:r>
            </a:p>
          </p:txBody>
        </p:sp>
      </p:grpSp>
      <p:grpSp>
        <p:nvGrpSpPr>
          <p:cNvPr id="57" name="组合 56"/>
          <p:cNvGrpSpPr/>
          <p:nvPr/>
        </p:nvGrpSpPr>
        <p:grpSpPr>
          <a:xfrm>
            <a:off x="822181" y="3250242"/>
            <a:ext cx="1058330" cy="291307"/>
            <a:chOff x="268922" y="3175516"/>
            <a:chExt cx="1070071" cy="395999"/>
          </a:xfrm>
        </p:grpSpPr>
        <p:sp>
          <p:nvSpPr>
            <p:cNvPr id="58" name="圆角矩形 57"/>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政府公报</a:t>
              </a:r>
            </a:p>
          </p:txBody>
        </p:sp>
      </p:grpSp>
      <p:grpSp>
        <p:nvGrpSpPr>
          <p:cNvPr id="61" name="组合 60"/>
          <p:cNvGrpSpPr/>
          <p:nvPr/>
        </p:nvGrpSpPr>
        <p:grpSpPr>
          <a:xfrm>
            <a:off x="822181" y="3720677"/>
            <a:ext cx="1058330" cy="291307"/>
            <a:chOff x="268922" y="3738715"/>
            <a:chExt cx="1070071" cy="395999"/>
          </a:xfrm>
        </p:grpSpPr>
        <p:sp>
          <p:nvSpPr>
            <p:cNvPr id="62" name="圆角矩形 61"/>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政府文件</a:t>
              </a:r>
            </a:p>
          </p:txBody>
        </p:sp>
      </p:grpSp>
      <p:grpSp>
        <p:nvGrpSpPr>
          <p:cNvPr id="65" name="组合 64"/>
          <p:cNvGrpSpPr/>
          <p:nvPr/>
        </p:nvGrpSpPr>
        <p:grpSpPr>
          <a:xfrm>
            <a:off x="822181" y="4177859"/>
            <a:ext cx="1058330" cy="291307"/>
            <a:chOff x="268922" y="4301913"/>
            <a:chExt cx="1070071" cy="395999"/>
          </a:xfrm>
        </p:grpSpPr>
        <p:sp>
          <p:nvSpPr>
            <p:cNvPr id="66" name="圆角矩形 6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政策法规</a:t>
              </a:r>
            </a:p>
          </p:txBody>
        </p:sp>
      </p:grpSp>
      <p:grpSp>
        <p:nvGrpSpPr>
          <p:cNvPr id="126" name="组合 125"/>
          <p:cNvGrpSpPr/>
          <p:nvPr/>
        </p:nvGrpSpPr>
        <p:grpSpPr>
          <a:xfrm>
            <a:off x="3476563" y="1088705"/>
            <a:ext cx="1337589" cy="719997"/>
            <a:chOff x="5414681" y="482575"/>
            <a:chExt cx="1337589" cy="719997"/>
          </a:xfrm>
          <a:solidFill>
            <a:schemeClr val="bg2"/>
          </a:solidFill>
        </p:grpSpPr>
        <p:sp>
          <p:nvSpPr>
            <p:cNvPr id="127" name="圆角矩形 126"/>
            <p:cNvSpPr/>
            <p:nvPr/>
          </p:nvSpPr>
          <p:spPr>
            <a:xfrm>
              <a:off x="5414681"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圆角矩形 67"/>
            <p:cNvSpPr/>
            <p:nvPr/>
          </p:nvSpPr>
          <p:spPr>
            <a:xfrm>
              <a:off x="5435769"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rPr>
                <a:t>五公开</a:t>
              </a:r>
              <a:endParaRPr lang="en-US" altLang="zh-CN" sz="1600" kern="1200" dirty="0">
                <a:solidFill>
                  <a:schemeClr val="tx1"/>
                </a:solidFill>
              </a:endParaRPr>
            </a:p>
          </p:txBody>
        </p:sp>
      </p:grpSp>
      <p:sp>
        <p:nvSpPr>
          <p:cNvPr id="129" name="直接连接符 68"/>
          <p:cNvSpPr/>
          <p:nvPr/>
        </p:nvSpPr>
        <p:spPr>
          <a:xfrm>
            <a:off x="3610322" y="1808702"/>
            <a:ext cx="133758" cy="365198"/>
          </a:xfrm>
          <a:custGeom>
            <a:avLst/>
            <a:gdLst/>
            <a:ahLst/>
            <a:cxnLst/>
            <a:rect l="0" t="0" r="0" b="0"/>
            <a:pathLst>
              <a:path>
                <a:moveTo>
                  <a:pt x="0" y="0"/>
                </a:moveTo>
                <a:lnTo>
                  <a:pt x="0" y="365198"/>
                </a:lnTo>
                <a:lnTo>
                  <a:pt x="133758" y="365198"/>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0" name="组合 129"/>
          <p:cNvGrpSpPr/>
          <p:nvPr/>
        </p:nvGrpSpPr>
        <p:grpSpPr>
          <a:xfrm>
            <a:off x="3744081" y="1975901"/>
            <a:ext cx="1070071" cy="395999"/>
            <a:chOff x="5682199" y="1369771"/>
            <a:chExt cx="1070071" cy="395999"/>
          </a:xfrm>
        </p:grpSpPr>
        <p:sp>
          <p:nvSpPr>
            <p:cNvPr id="131" name="圆角矩形 130"/>
            <p:cNvSpPr/>
            <p:nvPr/>
          </p:nvSpPr>
          <p:spPr>
            <a:xfrm>
              <a:off x="5682199"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2" name="圆角矩形 70"/>
            <p:cNvSpPr/>
            <p:nvPr/>
          </p:nvSpPr>
          <p:spPr>
            <a:xfrm>
              <a:off x="5693797"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决策公开</a:t>
              </a:r>
            </a:p>
          </p:txBody>
        </p:sp>
      </p:grpSp>
      <p:sp>
        <p:nvSpPr>
          <p:cNvPr id="133" name="直接连接符 71"/>
          <p:cNvSpPr/>
          <p:nvPr/>
        </p:nvSpPr>
        <p:spPr>
          <a:xfrm>
            <a:off x="3610322" y="1808702"/>
            <a:ext cx="133758" cy="928397"/>
          </a:xfrm>
          <a:custGeom>
            <a:avLst/>
            <a:gdLst/>
            <a:ahLst/>
            <a:cxnLst/>
            <a:rect l="0" t="0" r="0" b="0"/>
            <a:pathLst>
              <a:path>
                <a:moveTo>
                  <a:pt x="0" y="0"/>
                </a:moveTo>
                <a:lnTo>
                  <a:pt x="0" y="928397"/>
                </a:lnTo>
                <a:lnTo>
                  <a:pt x="133758" y="92839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4" name="组合 133"/>
          <p:cNvGrpSpPr/>
          <p:nvPr/>
        </p:nvGrpSpPr>
        <p:grpSpPr>
          <a:xfrm>
            <a:off x="3744081" y="2539099"/>
            <a:ext cx="1070071" cy="395999"/>
            <a:chOff x="5682199" y="1932969"/>
            <a:chExt cx="1070071" cy="395999"/>
          </a:xfrm>
        </p:grpSpPr>
        <p:sp>
          <p:nvSpPr>
            <p:cNvPr id="135" name="圆角矩形 134"/>
            <p:cNvSpPr/>
            <p:nvPr/>
          </p:nvSpPr>
          <p:spPr>
            <a:xfrm>
              <a:off x="5682199" y="1932969"/>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6" name="圆角矩形 73"/>
            <p:cNvSpPr/>
            <p:nvPr/>
          </p:nvSpPr>
          <p:spPr>
            <a:xfrm>
              <a:off x="5693797" y="1944567"/>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执行公开</a:t>
              </a:r>
            </a:p>
          </p:txBody>
        </p:sp>
      </p:grpSp>
      <p:sp>
        <p:nvSpPr>
          <p:cNvPr id="137" name="直接连接符 74"/>
          <p:cNvSpPr/>
          <p:nvPr/>
        </p:nvSpPr>
        <p:spPr>
          <a:xfrm>
            <a:off x="3610322" y="1808702"/>
            <a:ext cx="133758" cy="1491595"/>
          </a:xfrm>
          <a:custGeom>
            <a:avLst/>
            <a:gdLst/>
            <a:ahLst/>
            <a:cxnLst/>
            <a:rect l="0" t="0" r="0" b="0"/>
            <a:pathLst>
              <a:path>
                <a:moveTo>
                  <a:pt x="0" y="0"/>
                </a:moveTo>
                <a:lnTo>
                  <a:pt x="0" y="1491595"/>
                </a:lnTo>
                <a:lnTo>
                  <a:pt x="133758" y="1491595"/>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38" name="组合 137"/>
          <p:cNvGrpSpPr/>
          <p:nvPr/>
        </p:nvGrpSpPr>
        <p:grpSpPr>
          <a:xfrm>
            <a:off x="3744081" y="3102298"/>
            <a:ext cx="1070071" cy="395999"/>
            <a:chOff x="5682199" y="2496168"/>
            <a:chExt cx="1070071" cy="395999"/>
          </a:xfrm>
        </p:grpSpPr>
        <p:sp>
          <p:nvSpPr>
            <p:cNvPr id="139" name="圆角矩形 138"/>
            <p:cNvSpPr/>
            <p:nvPr/>
          </p:nvSpPr>
          <p:spPr>
            <a:xfrm>
              <a:off x="5682199" y="249616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0" name="圆角矩形 76"/>
            <p:cNvSpPr/>
            <p:nvPr/>
          </p:nvSpPr>
          <p:spPr>
            <a:xfrm>
              <a:off x="5693797" y="250776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管理公开</a:t>
              </a:r>
            </a:p>
          </p:txBody>
        </p:sp>
      </p:grpSp>
      <p:sp>
        <p:nvSpPr>
          <p:cNvPr id="141" name="直接连接符 77"/>
          <p:cNvSpPr/>
          <p:nvPr/>
        </p:nvSpPr>
        <p:spPr>
          <a:xfrm>
            <a:off x="3610322" y="1808702"/>
            <a:ext cx="133758" cy="2054794"/>
          </a:xfrm>
          <a:custGeom>
            <a:avLst/>
            <a:gdLst/>
            <a:ahLst/>
            <a:cxnLst/>
            <a:rect l="0" t="0" r="0" b="0"/>
            <a:pathLst>
              <a:path>
                <a:moveTo>
                  <a:pt x="0" y="0"/>
                </a:moveTo>
                <a:lnTo>
                  <a:pt x="0" y="2054794"/>
                </a:lnTo>
                <a:lnTo>
                  <a:pt x="133758" y="2054794"/>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2" name="组合 141"/>
          <p:cNvGrpSpPr/>
          <p:nvPr/>
        </p:nvGrpSpPr>
        <p:grpSpPr>
          <a:xfrm>
            <a:off x="3744081" y="3665497"/>
            <a:ext cx="1070071" cy="395999"/>
            <a:chOff x="5682199" y="3059367"/>
            <a:chExt cx="1070071" cy="395999"/>
          </a:xfrm>
        </p:grpSpPr>
        <p:sp>
          <p:nvSpPr>
            <p:cNvPr id="143" name="圆角矩形 142"/>
            <p:cNvSpPr/>
            <p:nvPr/>
          </p:nvSpPr>
          <p:spPr>
            <a:xfrm>
              <a:off x="5682199" y="3059367"/>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4" name="圆角矩形 79"/>
            <p:cNvSpPr/>
            <p:nvPr/>
          </p:nvSpPr>
          <p:spPr>
            <a:xfrm>
              <a:off x="5693797" y="307096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服务公开</a:t>
              </a:r>
            </a:p>
          </p:txBody>
        </p:sp>
      </p:grpSp>
      <p:sp>
        <p:nvSpPr>
          <p:cNvPr id="145" name="直接连接符 80"/>
          <p:cNvSpPr/>
          <p:nvPr/>
        </p:nvSpPr>
        <p:spPr>
          <a:xfrm>
            <a:off x="3610322" y="1808702"/>
            <a:ext cx="133758" cy="2617992"/>
          </a:xfrm>
          <a:custGeom>
            <a:avLst/>
            <a:gdLst/>
            <a:ahLst/>
            <a:cxnLst/>
            <a:rect l="0" t="0" r="0" b="0"/>
            <a:pathLst>
              <a:path>
                <a:moveTo>
                  <a:pt x="0" y="0"/>
                </a:moveTo>
                <a:lnTo>
                  <a:pt x="0" y="2617992"/>
                </a:lnTo>
                <a:lnTo>
                  <a:pt x="133758" y="2617992"/>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46" name="组合 145"/>
          <p:cNvGrpSpPr/>
          <p:nvPr/>
        </p:nvGrpSpPr>
        <p:grpSpPr>
          <a:xfrm>
            <a:off x="3744081" y="4228695"/>
            <a:ext cx="1070071" cy="395999"/>
            <a:chOff x="5682199" y="3622565"/>
            <a:chExt cx="1070071" cy="395999"/>
          </a:xfrm>
        </p:grpSpPr>
        <p:sp>
          <p:nvSpPr>
            <p:cNvPr id="147" name="圆角矩形 146"/>
            <p:cNvSpPr/>
            <p:nvPr/>
          </p:nvSpPr>
          <p:spPr>
            <a:xfrm>
              <a:off x="5682199" y="362256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8" name="圆角矩形 82"/>
            <p:cNvSpPr/>
            <p:nvPr/>
          </p:nvSpPr>
          <p:spPr>
            <a:xfrm>
              <a:off x="5693797" y="363416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结果公开</a:t>
              </a:r>
            </a:p>
          </p:txBody>
        </p:sp>
      </p:grpSp>
      <p:grpSp>
        <p:nvGrpSpPr>
          <p:cNvPr id="222" name="组合 221"/>
          <p:cNvGrpSpPr/>
          <p:nvPr/>
        </p:nvGrpSpPr>
        <p:grpSpPr>
          <a:xfrm>
            <a:off x="807719" y="4643926"/>
            <a:ext cx="1058330" cy="291307"/>
            <a:chOff x="268922" y="4301913"/>
            <a:chExt cx="1070071" cy="395999"/>
          </a:xfrm>
        </p:grpSpPr>
        <p:sp>
          <p:nvSpPr>
            <p:cNvPr id="223" name="圆角矩形 222"/>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4"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a:t>
              </a:r>
            </a:p>
          </p:txBody>
        </p:sp>
      </p:grpSp>
      <p:grpSp>
        <p:nvGrpSpPr>
          <p:cNvPr id="225" name="组合 224"/>
          <p:cNvGrpSpPr/>
          <p:nvPr/>
        </p:nvGrpSpPr>
        <p:grpSpPr>
          <a:xfrm>
            <a:off x="813774" y="5094624"/>
            <a:ext cx="1058330" cy="291307"/>
            <a:chOff x="268922" y="4301913"/>
            <a:chExt cx="1070071" cy="395999"/>
          </a:xfrm>
          <a:solidFill>
            <a:schemeClr val="accent6">
              <a:lumMod val="60000"/>
              <a:lumOff val="40000"/>
            </a:schemeClr>
          </a:solidFill>
        </p:grpSpPr>
        <p:sp>
          <p:nvSpPr>
            <p:cNvPr id="226" name="圆角矩形 225"/>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7"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人事信息</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28" name="组合 227"/>
          <p:cNvGrpSpPr/>
          <p:nvPr/>
        </p:nvGrpSpPr>
        <p:grpSpPr>
          <a:xfrm>
            <a:off x="827026" y="5581372"/>
            <a:ext cx="1058330" cy="291307"/>
            <a:chOff x="268922" y="4301913"/>
            <a:chExt cx="1070071" cy="395999"/>
          </a:xfrm>
        </p:grpSpPr>
        <p:sp>
          <p:nvSpPr>
            <p:cNvPr id="229" name="圆角矩形 22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231" name="组合 230"/>
          <p:cNvGrpSpPr/>
          <p:nvPr/>
        </p:nvGrpSpPr>
        <p:grpSpPr>
          <a:xfrm>
            <a:off x="822181" y="6014252"/>
            <a:ext cx="1058330" cy="291307"/>
            <a:chOff x="268922" y="4301913"/>
            <a:chExt cx="1070071" cy="395999"/>
          </a:xfrm>
        </p:grpSpPr>
        <p:sp>
          <p:nvSpPr>
            <p:cNvPr id="232" name="圆角矩形 23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审计报告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34" name="组合 233"/>
          <p:cNvGrpSpPr/>
          <p:nvPr/>
        </p:nvGrpSpPr>
        <p:grpSpPr>
          <a:xfrm>
            <a:off x="820669" y="6405822"/>
            <a:ext cx="1058330" cy="291307"/>
            <a:chOff x="268922" y="4301913"/>
            <a:chExt cx="1070071" cy="395999"/>
          </a:xfrm>
        </p:grpSpPr>
        <p:sp>
          <p:nvSpPr>
            <p:cNvPr id="235" name="圆角矩形 23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政府采购</a:t>
              </a:r>
            </a:p>
          </p:txBody>
        </p:sp>
      </p:grpSp>
      <p:cxnSp>
        <p:nvCxnSpPr>
          <p:cNvPr id="238" name="直接连接符 237"/>
          <p:cNvCxnSpPr/>
          <p:nvPr/>
        </p:nvCxnSpPr>
        <p:spPr>
          <a:xfrm>
            <a:off x="575750" y="1767736"/>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575750" y="205397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567343" y="248886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575749" y="29522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570332" y="339589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580595" y="387779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5" name="直接连接符 244"/>
          <p:cNvCxnSpPr/>
          <p:nvPr/>
        </p:nvCxnSpPr>
        <p:spPr>
          <a:xfrm>
            <a:off x="580595" y="432351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6" name="直接连接符 245"/>
          <p:cNvCxnSpPr/>
          <p:nvPr/>
        </p:nvCxnSpPr>
        <p:spPr>
          <a:xfrm>
            <a:off x="561288" y="478957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7" name="直接连接符 246"/>
          <p:cNvCxnSpPr/>
          <p:nvPr/>
        </p:nvCxnSpPr>
        <p:spPr>
          <a:xfrm>
            <a:off x="575750" y="524027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8" name="直接连接符 247"/>
          <p:cNvCxnSpPr/>
          <p:nvPr/>
        </p:nvCxnSpPr>
        <p:spPr>
          <a:xfrm>
            <a:off x="587362" y="574481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49" name="直接连接符 248"/>
          <p:cNvCxnSpPr/>
          <p:nvPr/>
        </p:nvCxnSpPr>
        <p:spPr>
          <a:xfrm>
            <a:off x="561288" y="615990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250" name="直接连接符 249"/>
          <p:cNvCxnSpPr/>
          <p:nvPr/>
        </p:nvCxnSpPr>
        <p:spPr>
          <a:xfrm>
            <a:off x="570331" y="653147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51" name="组合 250"/>
          <p:cNvGrpSpPr/>
          <p:nvPr/>
        </p:nvGrpSpPr>
        <p:grpSpPr>
          <a:xfrm>
            <a:off x="2158806" y="1923595"/>
            <a:ext cx="1058330" cy="291307"/>
            <a:chOff x="268922" y="1369771"/>
            <a:chExt cx="1070071" cy="395999"/>
          </a:xfrm>
        </p:grpSpPr>
        <p:sp>
          <p:nvSpPr>
            <p:cNvPr id="252" name="圆角矩形 25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3"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统计数据</a:t>
              </a:r>
            </a:p>
          </p:txBody>
        </p:sp>
      </p:grpSp>
      <p:grpSp>
        <p:nvGrpSpPr>
          <p:cNvPr id="254" name="组合 253"/>
          <p:cNvGrpSpPr/>
          <p:nvPr/>
        </p:nvGrpSpPr>
        <p:grpSpPr>
          <a:xfrm>
            <a:off x="2147336" y="2352024"/>
            <a:ext cx="1058330" cy="291307"/>
            <a:chOff x="268922" y="1369771"/>
            <a:chExt cx="1070071" cy="395999"/>
          </a:xfrm>
        </p:grpSpPr>
        <p:sp>
          <p:nvSpPr>
            <p:cNvPr id="255" name="圆角矩形 25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6"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行政收费</a:t>
              </a:r>
            </a:p>
          </p:txBody>
        </p:sp>
      </p:grpSp>
      <p:grpSp>
        <p:nvGrpSpPr>
          <p:cNvPr id="257" name="组合 256"/>
          <p:cNvGrpSpPr/>
          <p:nvPr/>
        </p:nvGrpSpPr>
        <p:grpSpPr>
          <a:xfrm>
            <a:off x="2135866" y="2789444"/>
            <a:ext cx="1058330" cy="291307"/>
            <a:chOff x="268922" y="1369771"/>
            <a:chExt cx="1070071" cy="395999"/>
          </a:xfrm>
        </p:grpSpPr>
        <p:sp>
          <p:nvSpPr>
            <p:cNvPr id="258" name="圆角矩形 257"/>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9"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规划计划</a:t>
              </a:r>
            </a:p>
          </p:txBody>
        </p:sp>
      </p:grpSp>
      <p:grpSp>
        <p:nvGrpSpPr>
          <p:cNvPr id="260" name="组合 259"/>
          <p:cNvGrpSpPr/>
          <p:nvPr/>
        </p:nvGrpSpPr>
        <p:grpSpPr>
          <a:xfrm>
            <a:off x="2135866" y="3260681"/>
            <a:ext cx="1058330" cy="291307"/>
            <a:chOff x="268922" y="1369771"/>
            <a:chExt cx="1070071" cy="395999"/>
          </a:xfrm>
        </p:grpSpPr>
        <p:sp>
          <p:nvSpPr>
            <p:cNvPr id="261" name="圆角矩形 26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应急管理</a:t>
              </a:r>
            </a:p>
          </p:txBody>
        </p:sp>
      </p:grpSp>
      <p:grpSp>
        <p:nvGrpSpPr>
          <p:cNvPr id="263" name="组合 262"/>
          <p:cNvGrpSpPr/>
          <p:nvPr/>
        </p:nvGrpSpPr>
        <p:grpSpPr>
          <a:xfrm>
            <a:off x="2124396" y="3720677"/>
            <a:ext cx="1058330" cy="291307"/>
            <a:chOff x="268922" y="1369771"/>
            <a:chExt cx="1070071" cy="395999"/>
          </a:xfrm>
        </p:grpSpPr>
        <p:sp>
          <p:nvSpPr>
            <p:cNvPr id="264" name="圆角矩形 263"/>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5"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266" name="组合 265"/>
          <p:cNvGrpSpPr/>
          <p:nvPr/>
        </p:nvGrpSpPr>
        <p:grpSpPr>
          <a:xfrm>
            <a:off x="2124396" y="4149045"/>
            <a:ext cx="1058330" cy="291307"/>
            <a:chOff x="268922" y="1369771"/>
            <a:chExt cx="1070071" cy="395999"/>
          </a:xfrm>
        </p:grpSpPr>
        <p:sp>
          <p:nvSpPr>
            <p:cNvPr id="267" name="圆角矩形 266"/>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8"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政府工作报告</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69" name="组合 268"/>
          <p:cNvGrpSpPr/>
          <p:nvPr/>
        </p:nvGrpSpPr>
        <p:grpSpPr>
          <a:xfrm>
            <a:off x="2120121" y="4562273"/>
            <a:ext cx="1058330" cy="374498"/>
            <a:chOff x="268922" y="1369771"/>
            <a:chExt cx="1070071" cy="395999"/>
          </a:xfrm>
        </p:grpSpPr>
        <p:sp>
          <p:nvSpPr>
            <p:cNvPr id="270" name="圆角矩形 2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1" name="圆角矩形 7"/>
            <p:cNvSpPr/>
            <p:nvPr/>
          </p:nvSpPr>
          <p:spPr>
            <a:xfrm>
              <a:off x="280520" y="1391655"/>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市人大建议答复</a:t>
              </a:r>
            </a:p>
          </p:txBody>
        </p:sp>
      </p:grpSp>
      <p:grpSp>
        <p:nvGrpSpPr>
          <p:cNvPr id="272" name="组合 271"/>
          <p:cNvGrpSpPr/>
          <p:nvPr/>
        </p:nvGrpSpPr>
        <p:grpSpPr>
          <a:xfrm>
            <a:off x="2108651" y="5011434"/>
            <a:ext cx="1058330" cy="382986"/>
            <a:chOff x="268922" y="1369771"/>
            <a:chExt cx="1070071" cy="404974"/>
          </a:xfrm>
        </p:grpSpPr>
        <p:sp>
          <p:nvSpPr>
            <p:cNvPr id="273" name="圆角矩形 272"/>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4" name="圆角矩形 7"/>
            <p:cNvSpPr/>
            <p:nvPr/>
          </p:nvSpPr>
          <p:spPr>
            <a:xfrm>
              <a:off x="280520" y="1401942"/>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dirty="0">
                  <a:solidFill>
                    <a:schemeClr val="tx1"/>
                  </a:solidFill>
                  <a:latin typeface="微软雅黑" panose="020B0503020204020204" charset="-122"/>
                  <a:ea typeface="微软雅黑" panose="020B0503020204020204" charset="-122"/>
                </a:rPr>
                <a:t>市政协提案答复</a:t>
              </a:r>
              <a:endParaRPr lang="zh-CN" altLang="en-US" sz="1200" kern="1200" dirty="0">
                <a:solidFill>
                  <a:schemeClr val="tx1"/>
                </a:solidFill>
                <a:latin typeface="微软雅黑" panose="020B0503020204020204" charset="-122"/>
                <a:ea typeface="微软雅黑" panose="020B0503020204020204" charset="-122"/>
              </a:endParaRPr>
            </a:p>
          </p:txBody>
        </p:sp>
      </p:grpSp>
      <p:grpSp>
        <p:nvGrpSpPr>
          <p:cNvPr id="275" name="组合 274"/>
          <p:cNvGrpSpPr/>
          <p:nvPr/>
        </p:nvGrpSpPr>
        <p:grpSpPr>
          <a:xfrm>
            <a:off x="2108651" y="5561314"/>
            <a:ext cx="1058330" cy="291307"/>
            <a:chOff x="268922" y="1369771"/>
            <a:chExt cx="1070071" cy="395999"/>
          </a:xfrm>
        </p:grpSpPr>
        <p:sp>
          <p:nvSpPr>
            <p:cNvPr id="276" name="圆角矩形 27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信息公开工作</a:t>
              </a:r>
            </a:p>
          </p:txBody>
        </p:sp>
      </p:grpSp>
      <p:grpSp>
        <p:nvGrpSpPr>
          <p:cNvPr id="278" name="组合 277"/>
          <p:cNvGrpSpPr/>
          <p:nvPr/>
        </p:nvGrpSpPr>
        <p:grpSpPr>
          <a:xfrm>
            <a:off x="2097181" y="6000456"/>
            <a:ext cx="1058330" cy="291307"/>
            <a:chOff x="268922" y="1369771"/>
            <a:chExt cx="1070071" cy="395999"/>
          </a:xfrm>
        </p:grpSpPr>
        <p:sp>
          <p:nvSpPr>
            <p:cNvPr id="279" name="圆角矩形 27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已申请公开</a:t>
              </a:r>
            </a:p>
          </p:txBody>
        </p:sp>
      </p:grpSp>
      <p:grpSp>
        <p:nvGrpSpPr>
          <p:cNvPr id="281" name="组合 280"/>
          <p:cNvGrpSpPr/>
          <p:nvPr/>
        </p:nvGrpSpPr>
        <p:grpSpPr>
          <a:xfrm>
            <a:off x="2108651" y="6415119"/>
            <a:ext cx="1035375" cy="337507"/>
            <a:chOff x="268922" y="1369771"/>
            <a:chExt cx="1070071" cy="409425"/>
          </a:xfrm>
        </p:grpSpPr>
        <p:sp>
          <p:nvSpPr>
            <p:cNvPr id="282" name="圆角矩形 281"/>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3" name="圆角矩形 7"/>
            <p:cNvSpPr/>
            <p:nvPr/>
          </p:nvSpPr>
          <p:spPr>
            <a:xfrm>
              <a:off x="280520" y="1406394"/>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信用信息双公示</a:t>
              </a:r>
            </a:p>
          </p:txBody>
        </p:sp>
      </p:grpSp>
      <p:grpSp>
        <p:nvGrpSpPr>
          <p:cNvPr id="284" name="组合 283"/>
          <p:cNvGrpSpPr/>
          <p:nvPr/>
        </p:nvGrpSpPr>
        <p:grpSpPr>
          <a:xfrm>
            <a:off x="2158806" y="1510772"/>
            <a:ext cx="1058330" cy="291307"/>
            <a:chOff x="268922" y="1369771"/>
            <a:chExt cx="1070071" cy="395999"/>
          </a:xfrm>
          <a:solidFill>
            <a:schemeClr val="accent6">
              <a:lumMod val="60000"/>
              <a:lumOff val="40000"/>
            </a:schemeClr>
          </a:solidFill>
        </p:grpSpPr>
        <p:sp>
          <p:nvSpPr>
            <p:cNvPr id="285" name="圆角矩形 284"/>
            <p:cNvSpPr/>
            <p:nvPr/>
          </p:nvSpPr>
          <p:spPr>
            <a:xfrm>
              <a:off x="268922" y="1369771"/>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6" name="圆角矩形 7"/>
            <p:cNvSpPr/>
            <p:nvPr/>
          </p:nvSpPr>
          <p:spPr>
            <a:xfrm>
              <a:off x="280520" y="1381369"/>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联系我们</a:t>
              </a:r>
            </a:p>
          </p:txBody>
        </p:sp>
      </p:grpSp>
      <p:grpSp>
        <p:nvGrpSpPr>
          <p:cNvPr id="287" name="组合 286"/>
          <p:cNvGrpSpPr/>
          <p:nvPr/>
        </p:nvGrpSpPr>
        <p:grpSpPr>
          <a:xfrm>
            <a:off x="5219368" y="1101959"/>
            <a:ext cx="1337589" cy="719997"/>
            <a:chOff x="1404" y="482575"/>
            <a:chExt cx="1337589" cy="719997"/>
          </a:xfrm>
          <a:solidFill>
            <a:schemeClr val="bg2"/>
          </a:solidFill>
        </p:grpSpPr>
        <p:sp>
          <p:nvSpPr>
            <p:cNvPr id="288" name="圆角矩形 28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重点领域信息公开</a:t>
              </a:r>
            </a:p>
          </p:txBody>
        </p:sp>
      </p:grpSp>
      <p:grpSp>
        <p:nvGrpSpPr>
          <p:cNvPr id="290" name="组合 289"/>
          <p:cNvGrpSpPr/>
          <p:nvPr/>
        </p:nvGrpSpPr>
        <p:grpSpPr>
          <a:xfrm>
            <a:off x="5486887" y="1921571"/>
            <a:ext cx="1058330" cy="291307"/>
            <a:chOff x="268922" y="1369771"/>
            <a:chExt cx="1070071" cy="395999"/>
          </a:xfrm>
        </p:grpSpPr>
        <p:sp>
          <p:nvSpPr>
            <p:cNvPr id="291" name="圆角矩形 29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政策文件</a:t>
              </a:r>
            </a:p>
          </p:txBody>
        </p:sp>
      </p:grpSp>
      <p:grpSp>
        <p:nvGrpSpPr>
          <p:cNvPr id="293" name="组合 292"/>
          <p:cNvGrpSpPr/>
          <p:nvPr/>
        </p:nvGrpSpPr>
        <p:grpSpPr>
          <a:xfrm>
            <a:off x="5486887" y="2350157"/>
            <a:ext cx="1058330" cy="303923"/>
            <a:chOff x="268922" y="1932969"/>
            <a:chExt cx="1367165" cy="512149"/>
          </a:xfrm>
        </p:grpSpPr>
        <p:sp>
          <p:nvSpPr>
            <p:cNvPr id="294" name="圆角矩形 29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行政审批</a:t>
              </a:r>
            </a:p>
          </p:txBody>
        </p:sp>
      </p:grpSp>
      <p:grpSp>
        <p:nvGrpSpPr>
          <p:cNvPr id="296" name="组合 295"/>
          <p:cNvGrpSpPr/>
          <p:nvPr/>
        </p:nvGrpSpPr>
        <p:grpSpPr>
          <a:xfrm>
            <a:off x="5486887" y="2806314"/>
            <a:ext cx="1058330" cy="291307"/>
            <a:chOff x="268922" y="2612318"/>
            <a:chExt cx="1070071" cy="395999"/>
          </a:xfrm>
        </p:grpSpPr>
        <p:sp>
          <p:nvSpPr>
            <p:cNvPr id="297" name="圆角矩形 29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市场监督</a:t>
              </a:r>
            </a:p>
          </p:txBody>
        </p:sp>
      </p:grpSp>
      <p:grpSp>
        <p:nvGrpSpPr>
          <p:cNvPr id="299" name="组合 298"/>
          <p:cNvGrpSpPr/>
          <p:nvPr/>
        </p:nvGrpSpPr>
        <p:grpSpPr>
          <a:xfrm>
            <a:off x="5486887" y="3263496"/>
            <a:ext cx="1058330" cy="291307"/>
            <a:chOff x="268922" y="3175516"/>
            <a:chExt cx="1070071" cy="395999"/>
          </a:xfrm>
        </p:grpSpPr>
        <p:sp>
          <p:nvSpPr>
            <p:cNvPr id="300" name="圆角矩形 29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经济社会政策</a:t>
              </a:r>
            </a:p>
          </p:txBody>
        </p:sp>
      </p:grpSp>
      <p:grpSp>
        <p:nvGrpSpPr>
          <p:cNvPr id="302" name="组合 301"/>
          <p:cNvGrpSpPr/>
          <p:nvPr/>
        </p:nvGrpSpPr>
        <p:grpSpPr>
          <a:xfrm>
            <a:off x="5486887" y="3733931"/>
            <a:ext cx="1058330" cy="291307"/>
            <a:chOff x="268922" y="3738715"/>
            <a:chExt cx="1070071" cy="395999"/>
          </a:xfrm>
        </p:grpSpPr>
        <p:sp>
          <p:nvSpPr>
            <p:cNvPr id="303" name="圆角矩形 30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重大项目</a:t>
              </a:r>
            </a:p>
          </p:txBody>
        </p:sp>
      </p:grpSp>
      <p:grpSp>
        <p:nvGrpSpPr>
          <p:cNvPr id="305" name="组合 304"/>
          <p:cNvGrpSpPr/>
          <p:nvPr/>
        </p:nvGrpSpPr>
        <p:grpSpPr>
          <a:xfrm>
            <a:off x="5486887" y="4191113"/>
            <a:ext cx="1058330" cy="291307"/>
            <a:chOff x="268922" y="4301913"/>
            <a:chExt cx="1070071" cy="395999"/>
          </a:xfrm>
        </p:grpSpPr>
        <p:sp>
          <p:nvSpPr>
            <p:cNvPr id="306" name="圆角矩形 305"/>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7"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社会救助</a:t>
              </a:r>
            </a:p>
          </p:txBody>
        </p:sp>
      </p:grpSp>
      <p:grpSp>
        <p:nvGrpSpPr>
          <p:cNvPr id="308" name="组合 307"/>
          <p:cNvGrpSpPr/>
          <p:nvPr/>
        </p:nvGrpSpPr>
        <p:grpSpPr>
          <a:xfrm>
            <a:off x="5472425" y="4657180"/>
            <a:ext cx="1058330" cy="291307"/>
            <a:chOff x="268922" y="4301913"/>
            <a:chExt cx="1070071" cy="395999"/>
          </a:xfrm>
        </p:grpSpPr>
        <p:sp>
          <p:nvSpPr>
            <p:cNvPr id="309" name="圆角矩形 308"/>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0"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就业创业</a:t>
              </a:r>
            </a:p>
          </p:txBody>
        </p:sp>
      </p:grpSp>
      <p:grpSp>
        <p:nvGrpSpPr>
          <p:cNvPr id="311" name="组合 310"/>
          <p:cNvGrpSpPr/>
          <p:nvPr/>
        </p:nvGrpSpPr>
        <p:grpSpPr>
          <a:xfrm>
            <a:off x="5478480" y="5107878"/>
            <a:ext cx="1058330" cy="291307"/>
            <a:chOff x="268922" y="4301913"/>
            <a:chExt cx="1070071" cy="395999"/>
          </a:xfrm>
        </p:grpSpPr>
        <p:sp>
          <p:nvSpPr>
            <p:cNvPr id="312" name="圆角矩形 311"/>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3"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资金信息</a:t>
              </a:r>
            </a:p>
          </p:txBody>
        </p:sp>
      </p:grpSp>
      <p:grpSp>
        <p:nvGrpSpPr>
          <p:cNvPr id="314" name="组合 313"/>
          <p:cNvGrpSpPr/>
          <p:nvPr/>
        </p:nvGrpSpPr>
        <p:grpSpPr>
          <a:xfrm>
            <a:off x="5491732" y="5594626"/>
            <a:ext cx="1058330" cy="291307"/>
            <a:chOff x="268922" y="4301913"/>
            <a:chExt cx="1070071" cy="395999"/>
          </a:xfrm>
        </p:grpSpPr>
        <p:sp>
          <p:nvSpPr>
            <p:cNvPr id="315" name="圆角矩形 314"/>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6"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保障性住房</a:t>
              </a:r>
            </a:p>
          </p:txBody>
        </p:sp>
      </p:grpSp>
      <p:grpSp>
        <p:nvGrpSpPr>
          <p:cNvPr id="317" name="组合 316"/>
          <p:cNvGrpSpPr/>
          <p:nvPr/>
        </p:nvGrpSpPr>
        <p:grpSpPr>
          <a:xfrm>
            <a:off x="5486887" y="6027506"/>
            <a:ext cx="1058330" cy="291307"/>
            <a:chOff x="268922" y="4301913"/>
            <a:chExt cx="1070071" cy="395999"/>
          </a:xfrm>
        </p:grpSpPr>
        <p:sp>
          <p:nvSpPr>
            <p:cNvPr id="318" name="圆角矩形 317"/>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9"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公共资源配置</a:t>
              </a:r>
            </a:p>
          </p:txBody>
        </p:sp>
      </p:grpSp>
      <p:grpSp>
        <p:nvGrpSpPr>
          <p:cNvPr id="320" name="组合 319"/>
          <p:cNvGrpSpPr/>
          <p:nvPr/>
        </p:nvGrpSpPr>
        <p:grpSpPr>
          <a:xfrm>
            <a:off x="5485375" y="6419076"/>
            <a:ext cx="1058330" cy="291307"/>
            <a:chOff x="268922" y="4301913"/>
            <a:chExt cx="1070071" cy="395999"/>
          </a:xfrm>
        </p:grpSpPr>
        <p:sp>
          <p:nvSpPr>
            <p:cNvPr id="321" name="圆角矩形 320"/>
            <p:cNvSpPr/>
            <p:nvPr/>
          </p:nvSpPr>
          <p:spPr>
            <a:xfrm>
              <a:off x="268922" y="4301913"/>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2" name="圆角矩形 22"/>
            <p:cNvSpPr/>
            <p:nvPr/>
          </p:nvSpPr>
          <p:spPr>
            <a:xfrm>
              <a:off x="280520" y="4313511"/>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食品药品安全</a:t>
              </a:r>
            </a:p>
          </p:txBody>
        </p:sp>
      </p:grpSp>
      <p:cxnSp>
        <p:nvCxnSpPr>
          <p:cNvPr id="323" name="直接连接符 322"/>
          <p:cNvCxnSpPr/>
          <p:nvPr/>
        </p:nvCxnSpPr>
        <p:spPr>
          <a:xfrm>
            <a:off x="5240456" y="1780990"/>
            <a:ext cx="0" cy="476386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4" name="直接连接符 323"/>
          <p:cNvCxnSpPr>
            <a:endCxn id="291" idx="1"/>
          </p:cNvCxnSpPr>
          <p:nvPr/>
        </p:nvCxnSpPr>
        <p:spPr>
          <a:xfrm>
            <a:off x="5240456" y="206722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5" name="直接连接符 324"/>
          <p:cNvCxnSpPr/>
          <p:nvPr/>
        </p:nvCxnSpPr>
        <p:spPr>
          <a:xfrm>
            <a:off x="5232049" y="250211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6" name="直接连接符 325"/>
          <p:cNvCxnSpPr/>
          <p:nvPr/>
        </p:nvCxnSpPr>
        <p:spPr>
          <a:xfrm>
            <a:off x="5240455" y="296550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7" name="直接连接符 326"/>
          <p:cNvCxnSpPr/>
          <p:nvPr/>
        </p:nvCxnSpPr>
        <p:spPr>
          <a:xfrm>
            <a:off x="5235038" y="340914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8" name="直接连接符 327"/>
          <p:cNvCxnSpPr/>
          <p:nvPr/>
        </p:nvCxnSpPr>
        <p:spPr>
          <a:xfrm>
            <a:off x="5245301" y="389105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29" name="直接连接符 328"/>
          <p:cNvCxnSpPr/>
          <p:nvPr/>
        </p:nvCxnSpPr>
        <p:spPr>
          <a:xfrm>
            <a:off x="5245301" y="433676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0" name="直接连接符 329"/>
          <p:cNvCxnSpPr/>
          <p:nvPr/>
        </p:nvCxnSpPr>
        <p:spPr>
          <a:xfrm>
            <a:off x="5225994" y="4802833"/>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1" name="直接连接符 330"/>
          <p:cNvCxnSpPr/>
          <p:nvPr/>
        </p:nvCxnSpPr>
        <p:spPr>
          <a:xfrm>
            <a:off x="5240456" y="525353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2" name="直接连接符 331"/>
          <p:cNvCxnSpPr/>
          <p:nvPr/>
        </p:nvCxnSpPr>
        <p:spPr>
          <a:xfrm>
            <a:off x="5252068" y="575807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3" name="直接连接符 332"/>
          <p:cNvCxnSpPr/>
          <p:nvPr/>
        </p:nvCxnSpPr>
        <p:spPr>
          <a:xfrm>
            <a:off x="5225994" y="6173159"/>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334" name="直接连接符 333"/>
          <p:cNvCxnSpPr/>
          <p:nvPr/>
        </p:nvCxnSpPr>
        <p:spPr>
          <a:xfrm>
            <a:off x="5235037" y="654473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335" name="组合 334"/>
          <p:cNvGrpSpPr/>
          <p:nvPr/>
        </p:nvGrpSpPr>
        <p:grpSpPr>
          <a:xfrm>
            <a:off x="6836764" y="1936849"/>
            <a:ext cx="1058330" cy="291307"/>
            <a:chOff x="268922" y="1369771"/>
            <a:chExt cx="1070071" cy="395999"/>
          </a:xfrm>
        </p:grpSpPr>
        <p:sp>
          <p:nvSpPr>
            <p:cNvPr id="336" name="圆角矩形 335"/>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7"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环境保护</a:t>
              </a:r>
            </a:p>
          </p:txBody>
        </p:sp>
      </p:grpSp>
      <p:grpSp>
        <p:nvGrpSpPr>
          <p:cNvPr id="338" name="组合 337"/>
          <p:cNvGrpSpPr/>
          <p:nvPr/>
        </p:nvGrpSpPr>
        <p:grpSpPr>
          <a:xfrm>
            <a:off x="6825294" y="2365278"/>
            <a:ext cx="1058330" cy="291307"/>
            <a:chOff x="268922" y="1369771"/>
            <a:chExt cx="1070071" cy="395999"/>
          </a:xfrm>
        </p:grpSpPr>
        <p:sp>
          <p:nvSpPr>
            <p:cNvPr id="339" name="圆角矩形 338"/>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0"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安全生产</a:t>
              </a:r>
            </a:p>
          </p:txBody>
        </p:sp>
      </p:grpSp>
      <p:grpSp>
        <p:nvGrpSpPr>
          <p:cNvPr id="341" name="组合 340"/>
          <p:cNvGrpSpPr/>
          <p:nvPr/>
        </p:nvGrpSpPr>
        <p:grpSpPr>
          <a:xfrm>
            <a:off x="6833280" y="2708213"/>
            <a:ext cx="1058330" cy="717798"/>
            <a:chOff x="268922" y="1525525"/>
            <a:chExt cx="1070071" cy="664831"/>
          </a:xfrm>
        </p:grpSpPr>
        <p:sp>
          <p:nvSpPr>
            <p:cNvPr id="342" name="圆角矩形 341"/>
            <p:cNvSpPr/>
            <p:nvPr/>
          </p:nvSpPr>
          <p:spPr>
            <a:xfrm>
              <a:off x="268922" y="1595014"/>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3" name="圆角矩形 7"/>
            <p:cNvSpPr/>
            <p:nvPr/>
          </p:nvSpPr>
          <p:spPr>
            <a:xfrm>
              <a:off x="280521" y="1525525"/>
              <a:ext cx="1045073" cy="664831"/>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价格和收费信息</a:t>
              </a:r>
            </a:p>
          </p:txBody>
        </p:sp>
      </p:grpSp>
      <p:grpSp>
        <p:nvGrpSpPr>
          <p:cNvPr id="344" name="组合 343"/>
          <p:cNvGrpSpPr/>
          <p:nvPr/>
        </p:nvGrpSpPr>
        <p:grpSpPr>
          <a:xfrm>
            <a:off x="6813823" y="3342026"/>
            <a:ext cx="1081227" cy="603864"/>
            <a:chOff x="268922" y="1369771"/>
            <a:chExt cx="1070071" cy="395999"/>
          </a:xfrm>
        </p:grpSpPr>
        <p:sp>
          <p:nvSpPr>
            <p:cNvPr id="345" name="圆角矩形 344"/>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6" name="圆角矩形 7"/>
            <p:cNvSpPr/>
            <p:nvPr/>
          </p:nvSpPr>
          <p:spPr>
            <a:xfrm>
              <a:off x="280520" y="1381369"/>
              <a:ext cx="1046875" cy="372802"/>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公共企事业单位信息公开</a:t>
              </a:r>
            </a:p>
          </p:txBody>
        </p:sp>
      </p:grpSp>
      <p:grpSp>
        <p:nvGrpSpPr>
          <p:cNvPr id="417" name="组合 416"/>
          <p:cNvGrpSpPr/>
          <p:nvPr/>
        </p:nvGrpSpPr>
        <p:grpSpPr>
          <a:xfrm>
            <a:off x="8236192" y="1106431"/>
            <a:ext cx="1337589" cy="719997"/>
            <a:chOff x="1404" y="482575"/>
            <a:chExt cx="1337589" cy="719997"/>
          </a:xfrm>
          <a:solidFill>
            <a:schemeClr val="bg2"/>
          </a:solidFill>
        </p:grpSpPr>
        <p:sp>
          <p:nvSpPr>
            <p:cNvPr id="418"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互动交流</a:t>
              </a:r>
            </a:p>
          </p:txBody>
        </p:sp>
      </p:grpSp>
      <p:grpSp>
        <p:nvGrpSpPr>
          <p:cNvPr id="420" name="组合 419"/>
          <p:cNvGrpSpPr/>
          <p:nvPr/>
        </p:nvGrpSpPr>
        <p:grpSpPr>
          <a:xfrm>
            <a:off x="8503711" y="1926043"/>
            <a:ext cx="1058330" cy="291307"/>
            <a:chOff x="268922" y="1369771"/>
            <a:chExt cx="1070071" cy="395999"/>
          </a:xfrm>
        </p:grpSpPr>
        <p:sp>
          <p:nvSpPr>
            <p:cNvPr id="421" name="圆角矩形 420"/>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领导信箱</a:t>
              </a:r>
            </a:p>
          </p:txBody>
        </p:sp>
      </p:grpSp>
      <p:grpSp>
        <p:nvGrpSpPr>
          <p:cNvPr id="423" name="组合 422"/>
          <p:cNvGrpSpPr/>
          <p:nvPr/>
        </p:nvGrpSpPr>
        <p:grpSpPr>
          <a:xfrm>
            <a:off x="8503711" y="2354629"/>
            <a:ext cx="1058330" cy="303923"/>
            <a:chOff x="268922" y="1932969"/>
            <a:chExt cx="1367165" cy="512149"/>
          </a:xfrm>
        </p:grpSpPr>
        <p:sp>
          <p:nvSpPr>
            <p:cNvPr id="424" name="圆角矩形 423"/>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咨询投诉</a:t>
              </a:r>
            </a:p>
          </p:txBody>
        </p:sp>
      </p:grpSp>
      <p:grpSp>
        <p:nvGrpSpPr>
          <p:cNvPr id="426" name="组合 425"/>
          <p:cNvGrpSpPr/>
          <p:nvPr/>
        </p:nvGrpSpPr>
        <p:grpSpPr>
          <a:xfrm>
            <a:off x="8503711" y="2810786"/>
            <a:ext cx="1058330" cy="291307"/>
            <a:chOff x="268922" y="2612318"/>
            <a:chExt cx="1070071" cy="395999"/>
          </a:xfrm>
        </p:grpSpPr>
        <p:sp>
          <p:nvSpPr>
            <p:cNvPr id="427" name="圆角矩形 426"/>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在线访谈</a:t>
              </a:r>
            </a:p>
          </p:txBody>
        </p:sp>
      </p:grpSp>
      <p:grpSp>
        <p:nvGrpSpPr>
          <p:cNvPr id="429" name="组合 428"/>
          <p:cNvGrpSpPr/>
          <p:nvPr/>
        </p:nvGrpSpPr>
        <p:grpSpPr>
          <a:xfrm>
            <a:off x="8503711" y="3267968"/>
            <a:ext cx="1058330" cy="291307"/>
            <a:chOff x="268922" y="3175516"/>
            <a:chExt cx="1070071" cy="395999"/>
          </a:xfrm>
        </p:grpSpPr>
        <p:sp>
          <p:nvSpPr>
            <p:cNvPr id="430" name="圆角矩形 429"/>
            <p:cNvSpPr/>
            <p:nvPr/>
          </p:nvSpPr>
          <p:spPr>
            <a:xfrm>
              <a:off x="268922" y="3175516"/>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1" name="圆角矩形 16"/>
            <p:cNvSpPr/>
            <p:nvPr/>
          </p:nvSpPr>
          <p:spPr>
            <a:xfrm>
              <a:off x="280520" y="3187114"/>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征集调查</a:t>
              </a:r>
            </a:p>
          </p:txBody>
        </p:sp>
      </p:grpSp>
      <p:grpSp>
        <p:nvGrpSpPr>
          <p:cNvPr id="432" name="组合 431"/>
          <p:cNvGrpSpPr/>
          <p:nvPr/>
        </p:nvGrpSpPr>
        <p:grpSpPr>
          <a:xfrm>
            <a:off x="8503711" y="3738403"/>
            <a:ext cx="1058330" cy="291307"/>
            <a:chOff x="268922" y="3738715"/>
            <a:chExt cx="1070071" cy="395999"/>
          </a:xfrm>
        </p:grpSpPr>
        <p:sp>
          <p:nvSpPr>
            <p:cNvPr id="433" name="圆角矩形 432"/>
            <p:cNvSpPr/>
            <p:nvPr/>
          </p:nvSpPr>
          <p:spPr>
            <a:xfrm>
              <a:off x="268922" y="3738715"/>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4" name="圆角矩形 19"/>
            <p:cNvSpPr/>
            <p:nvPr/>
          </p:nvSpPr>
          <p:spPr>
            <a:xfrm>
              <a:off x="280520" y="3750313"/>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业务知识库</a:t>
              </a:r>
            </a:p>
          </p:txBody>
        </p:sp>
      </p:grpSp>
      <p:grpSp>
        <p:nvGrpSpPr>
          <p:cNvPr id="435" name="组合 434"/>
          <p:cNvGrpSpPr/>
          <p:nvPr/>
        </p:nvGrpSpPr>
        <p:grpSpPr>
          <a:xfrm>
            <a:off x="8503711" y="4188861"/>
            <a:ext cx="1058330" cy="291307"/>
            <a:chOff x="268922" y="4301913"/>
            <a:chExt cx="1070071" cy="395999"/>
          </a:xfrm>
          <a:solidFill>
            <a:schemeClr val="bg1"/>
          </a:solidFill>
        </p:grpSpPr>
        <p:sp>
          <p:nvSpPr>
            <p:cNvPr id="436" name="圆角矩形 435"/>
            <p:cNvSpPr/>
            <p:nvPr/>
          </p:nvSpPr>
          <p:spPr>
            <a:xfrm>
              <a:off x="268922" y="4301913"/>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7" name="圆角矩形 22"/>
            <p:cNvSpPr/>
            <p:nvPr/>
          </p:nvSpPr>
          <p:spPr>
            <a:xfrm>
              <a:off x="280520" y="4313511"/>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政务微博</a:t>
              </a:r>
            </a:p>
          </p:txBody>
        </p:sp>
      </p:grpSp>
      <p:cxnSp>
        <p:nvCxnSpPr>
          <p:cNvPr id="453" name="直接连接符 452"/>
          <p:cNvCxnSpPr/>
          <p:nvPr/>
        </p:nvCxnSpPr>
        <p:spPr>
          <a:xfrm flipH="1">
            <a:off x="8251862" y="1785462"/>
            <a:ext cx="5418" cy="2555777"/>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8257280" y="2071696"/>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8248873" y="2506590"/>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8257279" y="296997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7" name="直接连接符 456"/>
          <p:cNvCxnSpPr/>
          <p:nvPr/>
        </p:nvCxnSpPr>
        <p:spPr>
          <a:xfrm>
            <a:off x="8251862" y="3413621"/>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8" name="直接连接符 457"/>
          <p:cNvCxnSpPr/>
          <p:nvPr/>
        </p:nvCxnSpPr>
        <p:spPr>
          <a:xfrm>
            <a:off x="8262125" y="3895525"/>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59" name="直接连接符 458"/>
          <p:cNvCxnSpPr/>
          <p:nvPr/>
        </p:nvCxnSpPr>
        <p:spPr>
          <a:xfrm>
            <a:off x="8262125" y="4334514"/>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466" name="组合 465"/>
          <p:cNvGrpSpPr/>
          <p:nvPr/>
        </p:nvGrpSpPr>
        <p:grpSpPr>
          <a:xfrm>
            <a:off x="9928388" y="1110903"/>
            <a:ext cx="1337589" cy="719997"/>
            <a:chOff x="1404" y="482575"/>
            <a:chExt cx="1337589" cy="719997"/>
          </a:xfrm>
          <a:solidFill>
            <a:schemeClr val="bg2"/>
          </a:solidFill>
        </p:grpSpPr>
        <p:sp>
          <p:nvSpPr>
            <p:cNvPr id="467" name="圆角矩形 466"/>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8"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专题专栏</a:t>
              </a:r>
            </a:p>
          </p:txBody>
        </p:sp>
      </p:grpSp>
      <p:grpSp>
        <p:nvGrpSpPr>
          <p:cNvPr id="469" name="组合 468"/>
          <p:cNvGrpSpPr/>
          <p:nvPr/>
        </p:nvGrpSpPr>
        <p:grpSpPr>
          <a:xfrm>
            <a:off x="10195907" y="1930515"/>
            <a:ext cx="1058330" cy="291307"/>
            <a:chOff x="268922" y="1369771"/>
            <a:chExt cx="1070071" cy="395999"/>
          </a:xfrm>
        </p:grpSpPr>
        <p:sp>
          <p:nvSpPr>
            <p:cNvPr id="470" name="圆角矩形 469"/>
            <p:cNvSpPr/>
            <p:nvPr/>
          </p:nvSpPr>
          <p:spPr>
            <a:xfrm>
              <a:off x="268922" y="1369771"/>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1" name="圆角矩形 7"/>
            <p:cNvSpPr/>
            <p:nvPr/>
          </p:nvSpPr>
          <p:spPr>
            <a:xfrm>
              <a:off x="280520" y="1381369"/>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民生实事专栏</a:t>
              </a:r>
            </a:p>
          </p:txBody>
        </p:sp>
      </p:grpSp>
      <p:grpSp>
        <p:nvGrpSpPr>
          <p:cNvPr id="472" name="组合 471"/>
          <p:cNvGrpSpPr/>
          <p:nvPr/>
        </p:nvGrpSpPr>
        <p:grpSpPr>
          <a:xfrm>
            <a:off x="10195907" y="2359101"/>
            <a:ext cx="1058330" cy="303923"/>
            <a:chOff x="268922" y="1932969"/>
            <a:chExt cx="1367165" cy="512149"/>
          </a:xfrm>
        </p:grpSpPr>
        <p:sp>
          <p:nvSpPr>
            <p:cNvPr id="473" name="圆角矩形 472"/>
            <p:cNvSpPr/>
            <p:nvPr/>
          </p:nvSpPr>
          <p:spPr>
            <a:xfrm>
              <a:off x="268922" y="1932969"/>
              <a:ext cx="1367165" cy="51214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4" name="圆角矩形 10"/>
            <p:cNvSpPr/>
            <p:nvPr/>
          </p:nvSpPr>
          <p:spPr>
            <a:xfrm>
              <a:off x="283922" y="1947969"/>
              <a:ext cx="1337165" cy="482149"/>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重点业务专栏</a:t>
              </a:r>
            </a:p>
          </p:txBody>
        </p:sp>
      </p:grpSp>
      <p:grpSp>
        <p:nvGrpSpPr>
          <p:cNvPr id="475" name="组合 474"/>
          <p:cNvGrpSpPr/>
          <p:nvPr/>
        </p:nvGrpSpPr>
        <p:grpSpPr>
          <a:xfrm>
            <a:off x="10195907" y="2815258"/>
            <a:ext cx="1058330" cy="291307"/>
            <a:chOff x="268922" y="2612318"/>
            <a:chExt cx="1070071" cy="395999"/>
          </a:xfrm>
        </p:grpSpPr>
        <p:sp>
          <p:nvSpPr>
            <p:cNvPr id="476" name="圆角矩形 475"/>
            <p:cNvSpPr/>
            <p:nvPr/>
          </p:nvSpPr>
          <p:spPr>
            <a:xfrm>
              <a:off x="268922" y="2612318"/>
              <a:ext cx="1070071" cy="395999"/>
            </a:xfrm>
            <a:prstGeom prst="roundRect">
              <a:avLst>
                <a:gd name="adj" fmla="val 10000"/>
              </a:avLst>
            </a:prstGeom>
            <a:ln>
              <a:solidFill>
                <a:schemeClr val="bg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7" name="圆角矩形 13"/>
            <p:cNvSpPr/>
            <p:nvPr/>
          </p:nvSpPr>
          <p:spPr>
            <a:xfrm>
              <a:off x="280520" y="2623916"/>
              <a:ext cx="1046875" cy="372803"/>
            </a:xfrm>
            <a:prstGeom prst="rect">
              <a:avLst/>
            </a:prstGeom>
            <a:ln>
              <a:solidFill>
                <a:schemeClr val="bg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政策解读专栏</a:t>
              </a:r>
            </a:p>
          </p:txBody>
        </p:sp>
      </p:grpSp>
      <p:cxnSp>
        <p:nvCxnSpPr>
          <p:cNvPr id="487" name="直接连接符 486"/>
          <p:cNvCxnSpPr/>
          <p:nvPr/>
        </p:nvCxnSpPr>
        <p:spPr>
          <a:xfrm flipH="1">
            <a:off x="9949476" y="1789934"/>
            <a:ext cx="1" cy="1184514"/>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8" name="直接连接符 487"/>
          <p:cNvCxnSpPr>
            <a:endCxn id="470" idx="1"/>
          </p:cNvCxnSpPr>
          <p:nvPr/>
        </p:nvCxnSpPr>
        <p:spPr>
          <a:xfrm>
            <a:off x="9949476" y="2076168"/>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89" name="直接连接符 488"/>
          <p:cNvCxnSpPr/>
          <p:nvPr/>
        </p:nvCxnSpPr>
        <p:spPr>
          <a:xfrm>
            <a:off x="9941069" y="2511062"/>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cxnSp>
        <p:nvCxnSpPr>
          <p:cNvPr id="490" name="直接连接符 489"/>
          <p:cNvCxnSpPr/>
          <p:nvPr/>
        </p:nvCxnSpPr>
        <p:spPr>
          <a:xfrm>
            <a:off x="9949475" y="2974447"/>
            <a:ext cx="246431" cy="1"/>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grpSp>
        <p:nvGrpSpPr>
          <p:cNvPr id="215" name="组合 214"/>
          <p:cNvGrpSpPr/>
          <p:nvPr/>
        </p:nvGrpSpPr>
        <p:grpSpPr>
          <a:xfrm>
            <a:off x="9949475" y="4186391"/>
            <a:ext cx="1337589" cy="719997"/>
            <a:chOff x="1404" y="482575"/>
            <a:chExt cx="1337589" cy="719997"/>
          </a:xfrm>
          <a:solidFill>
            <a:schemeClr val="bg2"/>
          </a:solidFill>
        </p:grpSpPr>
        <p:sp>
          <p:nvSpPr>
            <p:cNvPr id="216" name="圆角矩形 417"/>
            <p:cNvSpPr/>
            <p:nvPr/>
          </p:nvSpPr>
          <p:spPr>
            <a:xfrm>
              <a:off x="1404" y="482575"/>
              <a:ext cx="1337589" cy="719997"/>
            </a:xfrm>
            <a:prstGeom prst="roundRect">
              <a:avLst>
                <a:gd name="adj" fmla="val 10000"/>
              </a:avLst>
            </a:prstGeom>
            <a:grp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7" name="圆角矩形 4"/>
            <p:cNvSpPr/>
            <p:nvPr/>
          </p:nvSpPr>
          <p:spPr>
            <a:xfrm>
              <a:off x="22492" y="503663"/>
              <a:ext cx="1295413" cy="677821"/>
            </a:xfrm>
            <a:prstGeom prst="rect">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rPr>
                <a:t>政务服务</a:t>
              </a:r>
            </a:p>
          </p:txBody>
        </p:sp>
      </p:grpSp>
      <p:sp>
        <p:nvSpPr>
          <p:cNvPr id="218" name="TextBox 7"/>
          <p:cNvSpPr txBox="1"/>
          <p:nvPr/>
        </p:nvSpPr>
        <p:spPr>
          <a:xfrm>
            <a:off x="8957945" y="6257925"/>
            <a:ext cx="1330960" cy="368300"/>
          </a:xfrm>
          <a:prstGeom prst="rect">
            <a:avLst/>
          </a:prstGeom>
          <a:noFill/>
        </p:spPr>
        <p:txBody>
          <a:bodyPr wrap="square" rtlCol="0">
            <a:spAutoFit/>
          </a:bodyPr>
          <a:lstStyle/>
          <a:p>
            <a:pPr>
              <a:lnSpc>
                <a:spcPct val="150000"/>
              </a:lnSpc>
            </a:pPr>
            <a:r>
              <a:rPr lang="zh-CN" altLang="en-US" sz="1200" dirty="0" smtClean="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43206"/>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46101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  </a:t>
            </a:r>
            <a:r>
              <a:rPr lang="zh-CN" altLang="en-US" sz="3200" dirty="0"/>
              <a:t>一期重点</a:t>
            </a:r>
            <a:r>
              <a:rPr lang="en-US" altLang="zh-CN" sz="3200" dirty="0"/>
              <a:t>——</a:t>
            </a:r>
            <a:r>
              <a:rPr lang="zh-CN" altLang="en-US" sz="3200" dirty="0"/>
              <a:t>栏目架构</a:t>
            </a:r>
          </a:p>
        </p:txBody>
      </p:sp>
      <p:grpSp>
        <p:nvGrpSpPr>
          <p:cNvPr id="41" name="组合 40"/>
          <p:cNvGrpSpPr/>
          <p:nvPr/>
        </p:nvGrpSpPr>
        <p:grpSpPr>
          <a:xfrm>
            <a:off x="846495" y="1378127"/>
            <a:ext cx="1337589" cy="719997"/>
            <a:chOff x="1404" y="482575"/>
            <a:chExt cx="1337589" cy="719997"/>
          </a:xfrm>
          <a:solidFill>
            <a:schemeClr val="accent6">
              <a:lumMod val="60000"/>
              <a:lumOff val="40000"/>
            </a:schemeClr>
          </a:solidFill>
        </p:grpSpPr>
        <p:sp>
          <p:nvSpPr>
            <p:cNvPr id="42" name="圆角矩形 41"/>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了解深汕</a:t>
              </a:r>
            </a:p>
          </p:txBody>
        </p:sp>
      </p:grpSp>
      <p:grpSp>
        <p:nvGrpSpPr>
          <p:cNvPr id="45" name="组合 44"/>
          <p:cNvGrpSpPr/>
          <p:nvPr/>
        </p:nvGrpSpPr>
        <p:grpSpPr>
          <a:xfrm>
            <a:off x="1114014" y="2197739"/>
            <a:ext cx="1058330" cy="291307"/>
            <a:chOff x="268922" y="1369771"/>
            <a:chExt cx="1070071" cy="395999"/>
          </a:xfrm>
          <a:solidFill>
            <a:schemeClr val="accent6">
              <a:lumMod val="60000"/>
              <a:lumOff val="40000"/>
            </a:schemeClr>
          </a:solidFill>
        </p:grpSpPr>
        <p:sp>
          <p:nvSpPr>
            <p:cNvPr id="46" name="圆角矩形 45"/>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7"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概况简介</a:t>
              </a:r>
            </a:p>
          </p:txBody>
        </p:sp>
      </p:grpSp>
      <p:grpSp>
        <p:nvGrpSpPr>
          <p:cNvPr id="49" name="组合 48"/>
          <p:cNvGrpSpPr/>
          <p:nvPr/>
        </p:nvGrpSpPr>
        <p:grpSpPr>
          <a:xfrm>
            <a:off x="1114014" y="2626325"/>
            <a:ext cx="1058330" cy="303923"/>
            <a:chOff x="268922" y="1932969"/>
            <a:chExt cx="1367165" cy="512149"/>
          </a:xfrm>
          <a:solidFill>
            <a:schemeClr val="accent6">
              <a:lumMod val="60000"/>
              <a:lumOff val="40000"/>
            </a:schemeClr>
          </a:solidFill>
        </p:grpSpPr>
        <p:sp>
          <p:nvSpPr>
            <p:cNvPr id="50" name="圆角矩形 4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地理位置</a:t>
              </a:r>
            </a:p>
          </p:txBody>
        </p:sp>
      </p:grpSp>
      <p:grpSp>
        <p:nvGrpSpPr>
          <p:cNvPr id="53" name="组合 52"/>
          <p:cNvGrpSpPr/>
          <p:nvPr/>
        </p:nvGrpSpPr>
        <p:grpSpPr>
          <a:xfrm>
            <a:off x="1114014" y="3082482"/>
            <a:ext cx="1058330" cy="291307"/>
            <a:chOff x="268922" y="2612318"/>
            <a:chExt cx="1070071" cy="395999"/>
          </a:xfrm>
          <a:solidFill>
            <a:schemeClr val="accent6">
              <a:lumMod val="60000"/>
              <a:lumOff val="40000"/>
            </a:schemeClr>
          </a:solidFill>
        </p:grpSpPr>
        <p:sp>
          <p:nvSpPr>
            <p:cNvPr id="54" name="圆角矩形 53"/>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发展规划</a:t>
              </a:r>
            </a:p>
          </p:txBody>
        </p:sp>
      </p:grpSp>
      <p:grpSp>
        <p:nvGrpSpPr>
          <p:cNvPr id="57" name="组合 56"/>
          <p:cNvGrpSpPr/>
          <p:nvPr/>
        </p:nvGrpSpPr>
        <p:grpSpPr>
          <a:xfrm>
            <a:off x="1114014" y="3539664"/>
            <a:ext cx="1058330" cy="291307"/>
            <a:chOff x="268922" y="3175516"/>
            <a:chExt cx="1070071" cy="395999"/>
          </a:xfrm>
          <a:solidFill>
            <a:schemeClr val="accent6">
              <a:lumMod val="60000"/>
              <a:lumOff val="40000"/>
            </a:schemeClr>
          </a:solidFill>
        </p:grpSpPr>
        <p:sp>
          <p:nvSpPr>
            <p:cNvPr id="58" name="圆角矩形 57"/>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9"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资源优势</a:t>
              </a:r>
            </a:p>
          </p:txBody>
        </p:sp>
      </p:grpSp>
      <p:grpSp>
        <p:nvGrpSpPr>
          <p:cNvPr id="61" name="组合 60"/>
          <p:cNvGrpSpPr/>
          <p:nvPr/>
        </p:nvGrpSpPr>
        <p:grpSpPr>
          <a:xfrm>
            <a:off x="1114014" y="4016725"/>
            <a:ext cx="1058330" cy="291307"/>
            <a:chOff x="268922" y="3738715"/>
            <a:chExt cx="1070071" cy="395999"/>
          </a:xfrm>
          <a:solidFill>
            <a:schemeClr val="accent6">
              <a:lumMod val="60000"/>
              <a:lumOff val="40000"/>
            </a:schemeClr>
          </a:solidFill>
        </p:grpSpPr>
        <p:sp>
          <p:nvSpPr>
            <p:cNvPr id="62" name="圆角矩形 61"/>
            <p:cNvSpPr/>
            <p:nvPr/>
          </p:nvSpPr>
          <p:spPr>
            <a:xfrm>
              <a:off x="268922" y="3738715"/>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3" name="圆角矩形 19"/>
            <p:cNvSpPr/>
            <p:nvPr/>
          </p:nvSpPr>
          <p:spPr>
            <a:xfrm>
              <a:off x="280520" y="3750313"/>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大事记</a:t>
              </a:r>
            </a:p>
          </p:txBody>
        </p:sp>
      </p:grpSp>
      <p:cxnSp>
        <p:nvCxnSpPr>
          <p:cNvPr id="238" name="直接连接符 237"/>
          <p:cNvCxnSpPr/>
          <p:nvPr/>
        </p:nvCxnSpPr>
        <p:spPr>
          <a:xfrm>
            <a:off x="867583" y="2057158"/>
            <a:ext cx="0" cy="21277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p:cNvCxnSpPr>
            <a:endCxn id="46" idx="1"/>
          </p:cNvCxnSpPr>
          <p:nvPr/>
        </p:nvCxnSpPr>
        <p:spPr>
          <a:xfrm>
            <a:off x="867583" y="234339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p:cNvCxnSpPr/>
          <p:nvPr/>
        </p:nvCxnSpPr>
        <p:spPr>
          <a:xfrm>
            <a:off x="859176" y="2778286"/>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2" name="直接连接符 241"/>
          <p:cNvCxnSpPr/>
          <p:nvPr/>
        </p:nvCxnSpPr>
        <p:spPr>
          <a:xfrm>
            <a:off x="867582" y="3241671"/>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3" name="直接连接符 242"/>
          <p:cNvCxnSpPr/>
          <p:nvPr/>
        </p:nvCxnSpPr>
        <p:spPr>
          <a:xfrm>
            <a:off x="862165" y="3685317"/>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4" name="直接连接符 243"/>
          <p:cNvCxnSpPr/>
          <p:nvPr/>
        </p:nvCxnSpPr>
        <p:spPr>
          <a:xfrm>
            <a:off x="872428" y="4173847"/>
            <a:ext cx="246431" cy="1"/>
          </a:xfrm>
          <a:prstGeom prst="line">
            <a:avLst/>
          </a:prstGeom>
        </p:spPr>
        <p:style>
          <a:lnRef idx="3">
            <a:schemeClr val="accent1"/>
          </a:lnRef>
          <a:fillRef idx="0">
            <a:schemeClr val="accent1"/>
          </a:fillRef>
          <a:effectRef idx="2">
            <a:schemeClr val="accent1"/>
          </a:effectRef>
          <a:fontRef idx="minor">
            <a:schemeClr val="tx1"/>
          </a:fontRef>
        </p:style>
      </p:cxnSp>
      <p:grpSp>
        <p:nvGrpSpPr>
          <p:cNvPr id="417" name="组合 416"/>
          <p:cNvGrpSpPr/>
          <p:nvPr/>
        </p:nvGrpSpPr>
        <p:grpSpPr>
          <a:xfrm>
            <a:off x="5321041" y="1395853"/>
            <a:ext cx="1337589" cy="719997"/>
            <a:chOff x="1404" y="482575"/>
            <a:chExt cx="1337589" cy="719997"/>
          </a:xfrm>
          <a:solidFill>
            <a:schemeClr val="accent6">
              <a:lumMod val="60000"/>
              <a:lumOff val="40000"/>
            </a:schemeClr>
          </a:solidFill>
        </p:grpSpPr>
        <p:sp>
          <p:nvSpPr>
            <p:cNvPr id="418" name="圆角矩形 417"/>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9"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出行深汕</a:t>
              </a:r>
            </a:p>
          </p:txBody>
        </p:sp>
      </p:grpSp>
      <p:grpSp>
        <p:nvGrpSpPr>
          <p:cNvPr id="420" name="组合 419"/>
          <p:cNvGrpSpPr/>
          <p:nvPr/>
        </p:nvGrpSpPr>
        <p:grpSpPr>
          <a:xfrm>
            <a:off x="5588560" y="2215465"/>
            <a:ext cx="1058330" cy="291307"/>
            <a:chOff x="268922" y="1369771"/>
            <a:chExt cx="1070071" cy="395999"/>
          </a:xfrm>
          <a:solidFill>
            <a:schemeClr val="accent6">
              <a:lumMod val="60000"/>
              <a:lumOff val="40000"/>
            </a:schemeClr>
          </a:solidFill>
        </p:grpSpPr>
        <p:sp>
          <p:nvSpPr>
            <p:cNvPr id="421" name="圆角矩形 420"/>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2"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风情美景</a:t>
              </a:r>
            </a:p>
          </p:txBody>
        </p:sp>
      </p:grpSp>
      <p:grpSp>
        <p:nvGrpSpPr>
          <p:cNvPr id="423" name="组合 422"/>
          <p:cNvGrpSpPr/>
          <p:nvPr/>
        </p:nvGrpSpPr>
        <p:grpSpPr>
          <a:xfrm>
            <a:off x="5588560" y="2644051"/>
            <a:ext cx="1058330" cy="303923"/>
            <a:chOff x="268922" y="1932969"/>
            <a:chExt cx="1367165" cy="512149"/>
          </a:xfrm>
          <a:solidFill>
            <a:schemeClr val="accent6">
              <a:lumMod val="60000"/>
              <a:lumOff val="40000"/>
            </a:schemeClr>
          </a:solidFill>
        </p:grpSpPr>
        <p:sp>
          <p:nvSpPr>
            <p:cNvPr id="424" name="圆角矩形 423"/>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5"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便民手册</a:t>
              </a:r>
            </a:p>
          </p:txBody>
        </p:sp>
      </p:grpSp>
      <p:grpSp>
        <p:nvGrpSpPr>
          <p:cNvPr id="426" name="组合 425"/>
          <p:cNvGrpSpPr/>
          <p:nvPr/>
        </p:nvGrpSpPr>
        <p:grpSpPr>
          <a:xfrm>
            <a:off x="5588560" y="3100208"/>
            <a:ext cx="1058330" cy="291307"/>
            <a:chOff x="268922" y="2612318"/>
            <a:chExt cx="1070071" cy="395999"/>
          </a:xfrm>
          <a:solidFill>
            <a:schemeClr val="accent6">
              <a:lumMod val="60000"/>
              <a:lumOff val="40000"/>
            </a:schemeClr>
          </a:solidFill>
        </p:grpSpPr>
        <p:sp>
          <p:nvSpPr>
            <p:cNvPr id="427" name="圆角矩形 426"/>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28"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品味生活</a:t>
              </a:r>
            </a:p>
          </p:txBody>
        </p:sp>
      </p:grpSp>
      <p:cxnSp>
        <p:nvCxnSpPr>
          <p:cNvPr id="453" name="直接连接符 452"/>
          <p:cNvCxnSpPr/>
          <p:nvPr/>
        </p:nvCxnSpPr>
        <p:spPr>
          <a:xfrm>
            <a:off x="5342129" y="2074884"/>
            <a:ext cx="0" cy="118451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4" name="直接连接符 453"/>
          <p:cNvCxnSpPr>
            <a:endCxn id="421" idx="1"/>
          </p:cNvCxnSpPr>
          <p:nvPr/>
        </p:nvCxnSpPr>
        <p:spPr>
          <a:xfrm>
            <a:off x="5342129" y="236111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5" name="直接连接符 454"/>
          <p:cNvCxnSpPr/>
          <p:nvPr/>
        </p:nvCxnSpPr>
        <p:spPr>
          <a:xfrm>
            <a:off x="5333722" y="2796012"/>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6" name="直接连接符 455"/>
          <p:cNvCxnSpPr/>
          <p:nvPr/>
        </p:nvCxnSpPr>
        <p:spPr>
          <a:xfrm>
            <a:off x="5342129" y="3259398"/>
            <a:ext cx="246430"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363" name="组合 362"/>
          <p:cNvGrpSpPr/>
          <p:nvPr/>
        </p:nvGrpSpPr>
        <p:grpSpPr>
          <a:xfrm>
            <a:off x="3052955" y="1378129"/>
            <a:ext cx="1337589" cy="719997"/>
            <a:chOff x="1404" y="482575"/>
            <a:chExt cx="1337589" cy="719997"/>
          </a:xfrm>
          <a:solidFill>
            <a:schemeClr val="accent6">
              <a:lumMod val="60000"/>
              <a:lumOff val="40000"/>
            </a:schemeClr>
          </a:solidFill>
        </p:grpSpPr>
        <p:sp>
          <p:nvSpPr>
            <p:cNvPr id="364" name="圆角矩形 363"/>
            <p:cNvSpPr/>
            <p:nvPr/>
          </p:nvSpPr>
          <p:spPr>
            <a:xfrm>
              <a:off x="1404" y="482575"/>
              <a:ext cx="1337589" cy="71999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5" name="圆角矩形 4"/>
            <p:cNvSpPr/>
            <p:nvPr/>
          </p:nvSpPr>
          <p:spPr>
            <a:xfrm>
              <a:off x="22492" y="503663"/>
              <a:ext cx="1295413" cy="67782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60000"/>
                </a:lnSpc>
                <a:spcBef>
                  <a:spcPct val="0"/>
                </a:spcBef>
                <a:spcAft>
                  <a:spcPct val="35000"/>
                </a:spcAft>
              </a:pPr>
              <a:r>
                <a:rPr lang="zh-CN" altLang="en-US" sz="1600" kern="1200" dirty="0">
                  <a:solidFill>
                    <a:schemeClr val="tx1"/>
                  </a:solidFill>
                  <a:latin typeface="微软雅黑" panose="020B0503020204020204" charset="-122"/>
                  <a:ea typeface="微软雅黑" panose="020B0503020204020204" charset="-122"/>
                </a:rPr>
                <a:t>投资深汕</a:t>
              </a:r>
            </a:p>
          </p:txBody>
        </p:sp>
      </p:grpSp>
      <p:grpSp>
        <p:nvGrpSpPr>
          <p:cNvPr id="366" name="组合 365"/>
          <p:cNvGrpSpPr/>
          <p:nvPr/>
        </p:nvGrpSpPr>
        <p:grpSpPr>
          <a:xfrm>
            <a:off x="3320474" y="2197741"/>
            <a:ext cx="1058330" cy="291307"/>
            <a:chOff x="268922" y="1369771"/>
            <a:chExt cx="1070071" cy="395999"/>
          </a:xfrm>
          <a:solidFill>
            <a:schemeClr val="accent6">
              <a:lumMod val="60000"/>
              <a:lumOff val="40000"/>
            </a:schemeClr>
          </a:solidFill>
        </p:grpSpPr>
        <p:sp>
          <p:nvSpPr>
            <p:cNvPr id="367" name="圆角矩形 366"/>
            <p:cNvSpPr/>
            <p:nvPr/>
          </p:nvSpPr>
          <p:spPr>
            <a:xfrm>
              <a:off x="268922" y="1369771"/>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8" name="圆角矩形 7"/>
            <p:cNvSpPr/>
            <p:nvPr/>
          </p:nvSpPr>
          <p:spPr>
            <a:xfrm>
              <a:off x="280520" y="1381369"/>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投资资讯</a:t>
              </a:r>
            </a:p>
          </p:txBody>
        </p:sp>
      </p:grpSp>
      <p:grpSp>
        <p:nvGrpSpPr>
          <p:cNvPr id="369" name="组合 368"/>
          <p:cNvGrpSpPr/>
          <p:nvPr/>
        </p:nvGrpSpPr>
        <p:grpSpPr>
          <a:xfrm>
            <a:off x="3320474" y="2626327"/>
            <a:ext cx="1058330" cy="303923"/>
            <a:chOff x="268922" y="1932969"/>
            <a:chExt cx="1367165" cy="512149"/>
          </a:xfrm>
          <a:solidFill>
            <a:schemeClr val="accent6">
              <a:lumMod val="60000"/>
              <a:lumOff val="40000"/>
            </a:schemeClr>
          </a:solidFill>
        </p:grpSpPr>
        <p:sp>
          <p:nvSpPr>
            <p:cNvPr id="370" name="圆角矩形 369"/>
            <p:cNvSpPr/>
            <p:nvPr/>
          </p:nvSpPr>
          <p:spPr>
            <a:xfrm>
              <a:off x="268922" y="1932969"/>
              <a:ext cx="1367165" cy="51214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1" name="圆角矩形 10"/>
            <p:cNvSpPr/>
            <p:nvPr/>
          </p:nvSpPr>
          <p:spPr>
            <a:xfrm>
              <a:off x="283922" y="1947969"/>
              <a:ext cx="1337165" cy="48214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签约项目</a:t>
              </a:r>
            </a:p>
          </p:txBody>
        </p:sp>
      </p:grpSp>
      <p:grpSp>
        <p:nvGrpSpPr>
          <p:cNvPr id="372" name="组合 371"/>
          <p:cNvGrpSpPr/>
          <p:nvPr/>
        </p:nvGrpSpPr>
        <p:grpSpPr>
          <a:xfrm>
            <a:off x="3320474" y="3082484"/>
            <a:ext cx="1058330" cy="291307"/>
            <a:chOff x="268922" y="2612318"/>
            <a:chExt cx="1070071" cy="395999"/>
          </a:xfrm>
          <a:solidFill>
            <a:schemeClr val="accent6">
              <a:lumMod val="60000"/>
              <a:lumOff val="40000"/>
            </a:schemeClr>
          </a:solidFill>
        </p:grpSpPr>
        <p:sp>
          <p:nvSpPr>
            <p:cNvPr id="373" name="圆角矩形 372"/>
            <p:cNvSpPr/>
            <p:nvPr/>
          </p:nvSpPr>
          <p:spPr>
            <a:xfrm>
              <a:off x="268922" y="2612318"/>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4" name="圆角矩形 13"/>
            <p:cNvSpPr/>
            <p:nvPr/>
          </p:nvSpPr>
          <p:spPr>
            <a:xfrm>
              <a:off x="280520" y="2623916"/>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主导产业</a:t>
              </a:r>
            </a:p>
          </p:txBody>
        </p:sp>
      </p:grpSp>
      <p:grpSp>
        <p:nvGrpSpPr>
          <p:cNvPr id="375" name="组合 374"/>
          <p:cNvGrpSpPr/>
          <p:nvPr/>
        </p:nvGrpSpPr>
        <p:grpSpPr>
          <a:xfrm>
            <a:off x="3320474" y="3539666"/>
            <a:ext cx="1058330" cy="291307"/>
            <a:chOff x="268922" y="3175516"/>
            <a:chExt cx="1070071" cy="395999"/>
          </a:xfrm>
          <a:solidFill>
            <a:schemeClr val="accent6">
              <a:lumMod val="60000"/>
              <a:lumOff val="40000"/>
            </a:schemeClr>
          </a:solidFill>
        </p:grpSpPr>
        <p:sp>
          <p:nvSpPr>
            <p:cNvPr id="376" name="圆角矩形 375"/>
            <p:cNvSpPr/>
            <p:nvPr/>
          </p:nvSpPr>
          <p:spPr>
            <a:xfrm>
              <a:off x="268922" y="3175516"/>
              <a:ext cx="1070071" cy="395999"/>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7" name="圆角矩形 16"/>
            <p:cNvSpPr/>
            <p:nvPr/>
          </p:nvSpPr>
          <p:spPr>
            <a:xfrm>
              <a:off x="280520" y="3187114"/>
              <a:ext cx="1046875" cy="37280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200" kern="1200" dirty="0">
                  <a:solidFill>
                    <a:schemeClr val="tx1"/>
                  </a:solidFill>
                  <a:latin typeface="微软雅黑" panose="020B0503020204020204" charset="-122"/>
                  <a:ea typeface="微软雅黑" panose="020B0503020204020204" charset="-122"/>
                </a:rPr>
                <a:t>优惠政策</a:t>
              </a:r>
            </a:p>
          </p:txBody>
        </p:sp>
      </p:grpSp>
      <p:cxnSp>
        <p:nvCxnSpPr>
          <p:cNvPr id="381" name="直接连接符 380"/>
          <p:cNvCxnSpPr/>
          <p:nvPr/>
        </p:nvCxnSpPr>
        <p:spPr>
          <a:xfrm>
            <a:off x="3074043" y="2057160"/>
            <a:ext cx="0" cy="1628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382" name="直接连接符 381"/>
          <p:cNvCxnSpPr>
            <a:endCxn id="367" idx="1"/>
          </p:cNvCxnSpPr>
          <p:nvPr/>
        </p:nvCxnSpPr>
        <p:spPr>
          <a:xfrm>
            <a:off x="3074043" y="2343394"/>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3" name="直接连接符 382"/>
          <p:cNvCxnSpPr/>
          <p:nvPr/>
        </p:nvCxnSpPr>
        <p:spPr>
          <a:xfrm>
            <a:off x="3065636" y="2778288"/>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4" name="直接连接符 383"/>
          <p:cNvCxnSpPr/>
          <p:nvPr/>
        </p:nvCxnSpPr>
        <p:spPr>
          <a:xfrm>
            <a:off x="3074042" y="3241673"/>
            <a:ext cx="2464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5" name="直接连接符 384"/>
          <p:cNvCxnSpPr/>
          <p:nvPr/>
        </p:nvCxnSpPr>
        <p:spPr>
          <a:xfrm>
            <a:off x="3068625" y="3685319"/>
            <a:ext cx="246431" cy="1"/>
          </a:xfrm>
          <a:prstGeom prst="line">
            <a:avLst/>
          </a:prstGeom>
        </p:spPr>
        <p:style>
          <a:lnRef idx="3">
            <a:schemeClr val="accent1"/>
          </a:lnRef>
          <a:fillRef idx="0">
            <a:schemeClr val="accent1"/>
          </a:fillRef>
          <a:effectRef idx="2">
            <a:schemeClr val="accent1"/>
          </a:effectRef>
          <a:fontRef idx="minor">
            <a:schemeClr val="tx1"/>
          </a:fontRef>
        </p:style>
      </p:cxnSp>
      <p:sp>
        <p:nvSpPr>
          <p:cNvPr id="218" name="TextBox 7"/>
          <p:cNvSpPr txBox="1"/>
          <p:nvPr/>
        </p:nvSpPr>
        <p:spPr>
          <a:xfrm>
            <a:off x="8957945" y="6240780"/>
            <a:ext cx="1330960" cy="368300"/>
          </a:xfrm>
          <a:prstGeom prst="rect">
            <a:avLst/>
          </a:prstGeom>
          <a:noFill/>
        </p:spPr>
        <p:txBody>
          <a:bodyPr wrap="square" rtlCol="0">
            <a:spAutoFit/>
          </a:bodyPr>
          <a:lstStyle/>
          <a:p>
            <a:pPr>
              <a:lnSpc>
                <a:spcPct val="150000"/>
              </a:lnSpc>
            </a:pPr>
            <a:r>
              <a:rPr lang="zh-CN" altLang="en-US" sz="1200" dirty="0" smtClean="0">
                <a:latin typeface="微软雅黑" panose="020B0503020204020204" charset="-122"/>
                <a:ea typeface="微软雅黑" panose="020B0503020204020204" charset="-122"/>
              </a:rPr>
              <a:t>一期开展内容</a:t>
            </a:r>
          </a:p>
        </p:txBody>
      </p:sp>
      <p:grpSp>
        <p:nvGrpSpPr>
          <p:cNvPr id="219" name="组合 218"/>
          <p:cNvGrpSpPr/>
          <p:nvPr/>
        </p:nvGrpSpPr>
        <p:grpSpPr>
          <a:xfrm>
            <a:off x="8262126" y="6326061"/>
            <a:ext cx="669226" cy="240239"/>
            <a:chOff x="268922" y="4301913"/>
            <a:chExt cx="1070071" cy="395999"/>
          </a:xfrm>
          <a:solidFill>
            <a:schemeClr val="accent6">
              <a:lumMod val="60000"/>
              <a:lumOff val="40000"/>
            </a:schemeClr>
          </a:solidFill>
        </p:grpSpPr>
        <p:sp>
          <p:nvSpPr>
            <p:cNvPr id="220" name="圆角矩形 219"/>
            <p:cNvSpPr/>
            <p:nvPr/>
          </p:nvSpPr>
          <p:spPr>
            <a:xfrm>
              <a:off x="268922" y="4301913"/>
              <a:ext cx="1070071" cy="395999"/>
            </a:xfrm>
            <a:prstGeom prst="roundRect">
              <a:avLst>
                <a:gd name="adj" fmla="val 10000"/>
              </a:avLst>
            </a:prstGeom>
            <a:grpFill/>
            <a:ln>
              <a:solidFill>
                <a:schemeClr val="accent6">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1" name="圆角矩形 22"/>
            <p:cNvSpPr/>
            <p:nvPr/>
          </p:nvSpPr>
          <p:spPr>
            <a:xfrm>
              <a:off x="280520" y="4313511"/>
              <a:ext cx="1046875" cy="372803"/>
            </a:xfrm>
            <a:prstGeom prst="rect">
              <a:avLst/>
            </a:prstGeom>
            <a:grpFill/>
            <a:ln>
              <a:solidFill>
                <a:schemeClr val="accent6">
                  <a:lumMod val="60000"/>
                  <a:lumOff val="4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endParaRPr lang="zh-CN" altLang="en-US" sz="1200" kern="1200" dirty="0">
                <a:solidFill>
                  <a:schemeClr val="tx1"/>
                </a:solidFill>
                <a:latin typeface="微软雅黑" panose="020B0503020204020204" charset="-122"/>
                <a:ea typeface="微软雅黑" panose="020B0503020204020204" charset="-122"/>
              </a:endParaRPr>
            </a:p>
          </p:txBody>
        </p:sp>
      </p:grpSp>
      <p:sp>
        <p:nvSpPr>
          <p:cNvPr id="237" name="矩形 236"/>
          <p:cNvSpPr/>
          <p:nvPr/>
        </p:nvSpPr>
        <p:spPr bwMode="auto">
          <a:xfrm>
            <a:off x="7895590" y="6240780"/>
            <a:ext cx="2560955" cy="36957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7353439" cy="683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010182" y="2258296"/>
            <a:ext cx="3527335" cy="1600438"/>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目录</a:t>
            </a:r>
            <a:endParaRPr lang="en-US" altLang="zh-CN" sz="5400" b="1" dirty="0">
              <a:solidFill>
                <a:schemeClr val="bg1"/>
              </a:solidFill>
              <a:latin typeface="微软雅黑" panose="020B0503020204020204" charset="-122"/>
              <a:ea typeface="微软雅黑" panose="020B0503020204020204" charset="-122"/>
            </a:endParaRPr>
          </a:p>
          <a:p>
            <a:pPr algn="ctr"/>
            <a:r>
              <a:rPr lang="en-US" altLang="zh-CN" sz="4400" b="1" dirty="0">
                <a:solidFill>
                  <a:schemeClr val="bg1"/>
                </a:solidFill>
                <a:latin typeface="微软雅黑" panose="020B0503020204020204" charset="-122"/>
                <a:ea typeface="微软雅黑" panose="020B0503020204020204" charset="-122"/>
              </a:rPr>
              <a:t>Contents</a:t>
            </a:r>
            <a:endParaRPr lang="zh-CN" altLang="en-US" sz="4400"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1119846" y="1065270"/>
            <a:ext cx="5719776" cy="4707890"/>
          </a:xfrm>
          <a:prstGeom prst="rect">
            <a:avLst/>
          </a:prstGeom>
          <a:noFill/>
        </p:spPr>
        <p:txBody>
          <a:bodyPr wrap="square" rtlCol="0">
            <a:spAutoFit/>
          </a:bodyPr>
          <a:lstStyle/>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网站现状</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建设规划</a:t>
            </a:r>
            <a:endParaRPr kumimoji="1" lang="en-US" altLang="zh-CN"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建设成果</a:t>
            </a:r>
          </a:p>
          <a:p>
            <a:pPr marL="742950" indent="-742950">
              <a:lnSpc>
                <a:spcPct val="250000"/>
              </a:lnSpc>
              <a:buClr>
                <a:srgbClr val="224761"/>
              </a:buClr>
              <a:buSzPct val="120000"/>
              <a:buFont typeface="Wingdings" panose="05000000000000000000" charset="0"/>
              <a:buChar char="Ø"/>
            </a:pPr>
            <a:r>
              <a:rPr kumimoji="1" lang="zh-CN" altLang="en-US" sz="3000" dirty="0">
                <a:solidFill>
                  <a:srgbClr val="224761"/>
                </a:solidFill>
                <a:latin typeface="微软雅黑" panose="020B0503020204020204" charset="-122"/>
                <a:ea typeface="微软雅黑" panose="020B0503020204020204" charset="-122"/>
                <a:cs typeface="微软雅黑" panose="020B0503020204020204" charset="-122"/>
                <a:sym typeface="微软雅黑" panose="020B0503020204020204" charset="-122"/>
              </a:rPr>
              <a:t>请示事项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  </a:t>
            </a:r>
            <a:r>
              <a:rPr lang="zh-CN" altLang="en-US" sz="3200" dirty="0"/>
              <a:t>分步开发</a:t>
            </a:r>
            <a:r>
              <a:rPr lang="en-US" altLang="zh-CN" sz="3200" dirty="0"/>
              <a:t>——</a:t>
            </a:r>
            <a:r>
              <a:rPr lang="zh-CN" altLang="en-US" sz="3200" dirty="0"/>
              <a:t>二期重点</a:t>
            </a:r>
          </a:p>
        </p:txBody>
      </p:sp>
      <p:grpSp>
        <p:nvGrpSpPr>
          <p:cNvPr id="5" name="组合 3"/>
          <p:cNvGrpSpPr/>
          <p:nvPr/>
        </p:nvGrpSpPr>
        <p:grpSpPr bwMode="auto">
          <a:xfrm>
            <a:off x="1732986" y="2359945"/>
            <a:ext cx="1734741" cy="1735931"/>
            <a:chOff x="0" y="0"/>
            <a:chExt cx="1970470" cy="1970470"/>
          </a:xfrm>
        </p:grpSpPr>
        <p:sp>
          <p:nvSpPr>
            <p:cNvPr id="6"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tx1">
                <a:lumMod val="65000"/>
                <a:lumOff val="35000"/>
                <a:alpha val="39999"/>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0067B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8" name="组合 7"/>
          <p:cNvGrpSpPr/>
          <p:nvPr/>
        </p:nvGrpSpPr>
        <p:grpSpPr>
          <a:xfrm>
            <a:off x="1999187" y="2608975"/>
            <a:ext cx="1244010" cy="1244013"/>
            <a:chOff x="4481014" y="1320593"/>
            <a:chExt cx="1244010" cy="1244013"/>
          </a:xfrm>
        </p:grpSpPr>
        <p:grpSp>
          <p:nvGrpSpPr>
            <p:cNvPr id="9" name="组合 8"/>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sp>
            <p:nvSpPr>
              <p:cNvPr id="12" name="椭圆 11"/>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0" name="文本框 3"/>
            <p:cNvSpPr>
              <a:spLocks noChangeArrowheads="1"/>
            </p:cNvSpPr>
            <p:nvPr/>
          </p:nvSpPr>
          <p:spPr bwMode="auto">
            <a:xfrm>
              <a:off x="4748440" y="1497806"/>
              <a:ext cx="709155"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algn="ctr" eaLnBrk="1" hangingPunct="1">
                <a:spcBef>
                  <a:spcPct val="0"/>
                </a:spcBef>
                <a:buFont typeface="Arial" panose="020B0604020202020204" pitchFamily="34" charset="0"/>
                <a:buNone/>
              </a:pPr>
              <a:r>
                <a:rPr lang="en-US" altLang="zh-CN" sz="2000" dirty="0">
                  <a:solidFill>
                    <a:srgbClr val="03A9F3"/>
                  </a:solidFill>
                  <a:latin typeface="Arial" panose="020B0604020202020204" pitchFamily="34" charset="0"/>
                  <a:ea typeface="微软雅黑" panose="020B0503020204020204" charset="-122"/>
                  <a:sym typeface="Arial" panose="020B0604020202020204" pitchFamily="34" charset="0"/>
                </a:rPr>
                <a:t>Step</a:t>
              </a:r>
              <a:endParaRPr lang="en-US" altLang="zh-CN" sz="2700" dirty="0">
                <a:solidFill>
                  <a:srgbClr val="03A9F3"/>
                </a:solidFill>
                <a:latin typeface="Arial" panose="020B0604020202020204" pitchFamily="34" charset="0"/>
                <a:ea typeface="微软雅黑" panose="020B0503020204020204" charset="-122"/>
                <a:sym typeface="Arial" panose="020B0604020202020204" pitchFamily="34" charset="0"/>
              </a:endParaRPr>
            </a:p>
            <a:p>
              <a:pPr algn="ctr" eaLnBrk="1" hangingPunct="1">
                <a:spcBef>
                  <a:spcPct val="0"/>
                </a:spcBef>
                <a:buFont typeface="Arial" panose="020B0604020202020204" pitchFamily="34" charset="0"/>
                <a:buNone/>
              </a:pPr>
              <a:r>
                <a:rPr lang="en-US" altLang="zh-CN" sz="4000" dirty="0">
                  <a:solidFill>
                    <a:srgbClr val="03A9F3"/>
                  </a:solidFill>
                  <a:latin typeface="Arial" panose="020B0604020202020204" pitchFamily="34" charset="0"/>
                  <a:ea typeface="微软雅黑" panose="020B0503020204020204" charset="-122"/>
                  <a:sym typeface="Arial" panose="020B0604020202020204" pitchFamily="34" charset="0"/>
                </a:rPr>
                <a:t>02</a:t>
              </a:r>
              <a:endParaRPr lang="zh-CN" altLang="en-US" sz="4500" dirty="0">
                <a:solidFill>
                  <a:srgbClr val="03A9F3"/>
                </a:solidFill>
                <a:latin typeface="Arial" panose="020B0604020202020204" pitchFamily="34" charset="0"/>
                <a:ea typeface="微软雅黑" panose="020B0503020204020204" charset="-122"/>
                <a:sym typeface="Arial" panose="020B0604020202020204" pitchFamily="34" charset="0"/>
              </a:endParaRPr>
            </a:p>
          </p:txBody>
        </p:sp>
      </p:grpSp>
      <p:sp>
        <p:nvSpPr>
          <p:cNvPr id="13" name="矩形 17"/>
          <p:cNvSpPr>
            <a:spLocks noChangeArrowheads="1"/>
          </p:cNvSpPr>
          <p:nvPr/>
        </p:nvSpPr>
        <p:spPr bwMode="auto">
          <a:xfrm>
            <a:off x="4020645" y="1780456"/>
            <a:ext cx="4438632" cy="35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charset="0"/>
              </a:defRPr>
            </a:lvl9pPr>
          </a:lstStyle>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针对重要栏目、重要功能进行开发，全面满足考核指标的要求。</a:t>
            </a:r>
          </a:p>
          <a:p>
            <a:pPr marL="342900" indent="-342900" eaLnBrk="1" hangingPunct="1">
              <a:lnSpc>
                <a:spcPct val="200000"/>
              </a:lnSpc>
              <a:spcBef>
                <a:spcPct val="0"/>
              </a:spcBef>
              <a:buFont typeface="Wingdings" panose="05000000000000000000" pitchFamily="2" charset="2"/>
              <a:buChar char="ü"/>
            </a:pP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建立</a:t>
            </a: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完善的技术运</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维保障机制。</a:t>
            </a:r>
            <a:endParaRPr lang="en-US" altLang="zh-CN"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由</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投资</a:t>
            </a: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推广中心</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牵头，明确各</a:t>
            </a: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栏目的内容保障主体部门，形成完善的内容报送</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机制，明确</a:t>
            </a:r>
            <a:r>
              <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责任</a:t>
            </a:r>
            <a:r>
              <a:rPr lang="zh-CN" altLang="en-US" sz="1600" b="1" dirty="0" smtClean="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rPr>
              <a:t>划分。</a:t>
            </a:r>
            <a:endParaRPr lang="en-US" altLang="zh-CN" sz="1600" b="1" dirty="0">
              <a:latin typeface="微软雅黑" panose="020B0503020204020204" charset="-122"/>
              <a:ea typeface="微软雅黑" panose="020B0503020204020204" charset="-122"/>
              <a:sym typeface="Arial" panose="020B0604020202020204" pitchFamily="34" charset="0"/>
            </a:endParaRPr>
          </a:p>
          <a:p>
            <a:pPr marL="342900" indent="-342900" eaLnBrk="1" hangingPunct="1">
              <a:lnSpc>
                <a:spcPct val="200000"/>
              </a:lnSpc>
              <a:spcBef>
                <a:spcPct val="0"/>
              </a:spcBef>
              <a:buFont typeface="Wingdings" panose="05000000000000000000" pitchFamily="2" charset="2"/>
              <a:buChar char="ü"/>
            </a:pPr>
            <a:endParaRPr lang="zh-CN" altLang="en-US" sz="1600" b="1" dirty="0">
              <a:solidFill>
                <a:schemeClr val="tx1">
                  <a:lumMod val="85000"/>
                  <a:lumOff val="15000"/>
                </a:schemeClr>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mn-ea"/>
                </a:rPr>
                <a:t>三</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建设成果</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进度概况</a:t>
            </a:r>
          </a:p>
        </p:txBody>
      </p:sp>
      <p:sp>
        <p:nvSpPr>
          <p:cNvPr id="152" name="等腰三角形 151"/>
          <p:cNvSpPr/>
          <p:nvPr>
            <p:custDataLst>
              <p:tags r:id="rId2"/>
            </p:custDataLst>
          </p:nvPr>
        </p:nvSpPr>
        <p:spPr>
          <a:xfrm rot="5400000">
            <a:off x="2777753"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3" name="等腰三角形 152"/>
          <p:cNvSpPr/>
          <p:nvPr>
            <p:custDataLst>
              <p:tags r:id="rId3"/>
            </p:custDataLst>
          </p:nvPr>
        </p:nvSpPr>
        <p:spPr>
          <a:xfrm rot="5400000">
            <a:off x="4696991"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56" name="矩形 155"/>
          <p:cNvSpPr/>
          <p:nvPr>
            <p:custDataLst>
              <p:tags r:id="rId4"/>
            </p:custDataLst>
          </p:nvPr>
        </p:nvSpPr>
        <p:spPr>
          <a:xfrm>
            <a:off x="1144711" y="2511324"/>
            <a:ext cx="1610517" cy="3791438"/>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启动官网升级改版。</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进行网站版式设计、优化，并确定最终版式。</a:t>
            </a:r>
            <a:endParaRPr lang="zh-CN" altLang="en-US" sz="1200" b="1" dirty="0">
              <a:solidFill>
                <a:srgbClr val="03A9F3"/>
              </a:solidFill>
              <a:latin typeface="微软雅黑" panose="020B0503020204020204" charset="-122"/>
              <a:ea typeface="微软雅黑" panose="020B0503020204020204" charset="-122"/>
              <a:sym typeface="Arial" panose="020B0604020202020204" pitchFamily="34" charset="0"/>
            </a:endParaRPr>
          </a:p>
        </p:txBody>
      </p:sp>
      <p:sp>
        <p:nvSpPr>
          <p:cNvPr id="157" name="任意多边形 156"/>
          <p:cNvSpPr/>
          <p:nvPr>
            <p:custDataLst>
              <p:tags r:id="rId5"/>
            </p:custDataLst>
          </p:nvPr>
        </p:nvSpPr>
        <p:spPr>
          <a:xfrm>
            <a:off x="1312984"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9</a:t>
            </a:r>
            <a:r>
              <a:rPr lang="zh-CN" alt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59" name="任意多边形 158"/>
          <p:cNvSpPr/>
          <p:nvPr>
            <p:custDataLst>
              <p:tags r:id="rId6"/>
            </p:custDataLst>
          </p:nvPr>
        </p:nvSpPr>
        <p:spPr>
          <a:xfrm>
            <a:off x="3202410"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10</a:t>
            </a:r>
            <a:r>
              <a:rPr lang="zh-CN" alt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0" name="矩形 159"/>
          <p:cNvSpPr/>
          <p:nvPr>
            <p:custDataLst>
              <p:tags r:id="rId7"/>
            </p:custDataLst>
          </p:nvPr>
        </p:nvSpPr>
        <p:spPr>
          <a:xfrm>
            <a:off x="2986438" y="2521261"/>
            <a:ext cx="1817214" cy="37821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pitchFamily="2" charset="2"/>
              <a:buChar char="ü"/>
            </a:pPr>
            <a:r>
              <a:rPr lang="zh-CN" altLang="en-US" sz="1200" b="1" dirty="0">
                <a:solidFill>
                  <a:schemeClr val="tx1"/>
                </a:solidFill>
                <a:latin typeface="微软雅黑" panose="020B0503020204020204" charset="-122"/>
                <a:ea typeface="微软雅黑" panose="020B0503020204020204" charset="-122"/>
                <a:sym typeface="Arial" panose="020B0604020202020204" pitchFamily="34" charset="0"/>
              </a:rPr>
              <a:t>到市电子政务资源中心进行调研官网部署流程。</a:t>
            </a: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根据国家、省、市的政府网站考核指标，设计整体栏目架构。</a:t>
            </a:r>
            <a:r>
              <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rPr>
              <a:t>明确一期建设内容。</a:t>
            </a:r>
            <a:endParaRPr lang="zh-CN" altLang="en-US"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进行技术选型，确定系统架构设计。</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1" name="任意多边形 160"/>
          <p:cNvSpPr/>
          <p:nvPr>
            <p:custDataLst>
              <p:tags r:id="rId8"/>
            </p:custDataLst>
          </p:nvPr>
        </p:nvSpPr>
        <p:spPr>
          <a:xfrm>
            <a:off x="5092498"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sz="1600" b="1" dirty="0" smtClean="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11</a:t>
            </a:r>
            <a:r>
              <a:rPr lang="zh-CN" altLang="en-US" sz="1600" b="1" dirty="0" smtClean="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2" name="等腰三角形 161"/>
          <p:cNvSpPr/>
          <p:nvPr>
            <p:custDataLst>
              <p:tags r:id="rId9"/>
            </p:custDataLst>
          </p:nvPr>
        </p:nvSpPr>
        <p:spPr>
          <a:xfrm rot="5400000">
            <a:off x="6611591"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3" name="矩形 162"/>
          <p:cNvSpPr/>
          <p:nvPr>
            <p:custDataLst>
              <p:tags r:id="rId10"/>
            </p:custDataLst>
          </p:nvPr>
        </p:nvSpPr>
        <p:spPr>
          <a:xfrm>
            <a:off x="6702352" y="2521261"/>
            <a:ext cx="1787402" cy="3787464"/>
          </a:xfrm>
          <a:prstGeom prst="rect">
            <a:avLst/>
          </a:prstGeom>
        </p:spPr>
        <p:txBody>
          <a:bodyPr wrap="square">
            <a:norm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完成政务网站生成平台的申请，获取新分配</a:t>
            </a:r>
            <a:r>
              <a:rPr lang="en-US" altLang="zh-CN" sz="1200" b="1" dirty="0">
                <a:latin typeface="微软雅黑" panose="020B0503020204020204" charset="-122"/>
                <a:ea typeface="微软雅黑" panose="020B0503020204020204" charset="-122"/>
                <a:sym typeface="Arial" panose="020B0604020202020204" pitchFamily="34" charset="0"/>
              </a:rPr>
              <a:t>IP</a:t>
            </a:r>
            <a:r>
              <a:rPr lang="zh-CN" altLang="en-US" sz="1200" b="1" dirty="0">
                <a:latin typeface="微软雅黑" panose="020B0503020204020204" charset="-122"/>
                <a:ea typeface="微软雅黑" panose="020B0503020204020204" charset="-122"/>
                <a:sym typeface="Arial" panose="020B0604020202020204" pitchFamily="34" charset="0"/>
              </a:rPr>
              <a:t>。</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完成深圳市统一政府网站管理平台的部署发布，形成可预览成果。</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完成旧版网站数据迁移。</a:t>
            </a:r>
          </a:p>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向投资推广中心进行成果展示，并征求修改意见。</a:t>
            </a:r>
          </a:p>
          <a:p>
            <a:pPr marL="285750" lvl="0" indent="-285750" algn="l">
              <a:lnSpc>
                <a:spcPct val="150000"/>
              </a:lnSpc>
              <a:spcBef>
                <a:spcPts val="0"/>
              </a:spcBef>
              <a:spcAft>
                <a:spcPts val="0"/>
              </a:spcAft>
              <a:buFont typeface="Wingdings" panose="05000000000000000000" charset="0"/>
              <a:buChar char="ü"/>
            </a:pPr>
            <a:endParaRPr lang="zh-CN" altLang="en-US" sz="12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sp>
        <p:nvSpPr>
          <p:cNvPr id="164" name="任意多边形 163"/>
          <p:cNvSpPr/>
          <p:nvPr>
            <p:custDataLst>
              <p:tags r:id="rId11"/>
            </p:custDataLst>
          </p:nvPr>
        </p:nvSpPr>
        <p:spPr>
          <a:xfrm>
            <a:off x="7006436"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marL="0" indent="0" algn="ctr">
              <a:lnSpc>
                <a:spcPct val="100000"/>
              </a:lnSpc>
              <a:spcBef>
                <a:spcPts val="0"/>
              </a:spcBef>
              <a:spcAft>
                <a:spcPts val="0"/>
              </a:spcAft>
            </a:pPr>
            <a:r>
              <a:rPr lang="en-US" altLang="zh-CN"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月</a:t>
            </a:r>
          </a:p>
        </p:txBody>
      </p:sp>
      <p:sp>
        <p:nvSpPr>
          <p:cNvPr id="165" name="等腰三角形 164"/>
          <p:cNvSpPr/>
          <p:nvPr>
            <p:custDataLst>
              <p:tags r:id="rId12"/>
            </p:custDataLst>
          </p:nvPr>
        </p:nvSpPr>
        <p:spPr>
          <a:xfrm rot="5400000">
            <a:off x="8481142" y="1760721"/>
            <a:ext cx="268309" cy="23121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HK" altLang="en-US" sz="1600">
              <a:latin typeface="微软雅黑" panose="020B0503020204020204" charset="-122"/>
              <a:ea typeface="微软雅黑" panose="020B0503020204020204" charset="-122"/>
              <a:sym typeface="Arial" panose="020B0604020202020204" pitchFamily="34" charset="0"/>
            </a:endParaRPr>
          </a:p>
        </p:txBody>
      </p:sp>
      <p:sp>
        <p:nvSpPr>
          <p:cNvPr id="166" name="矩形 165"/>
          <p:cNvSpPr/>
          <p:nvPr>
            <p:custDataLst>
              <p:tags r:id="rId13"/>
            </p:custDataLst>
          </p:nvPr>
        </p:nvSpPr>
        <p:spPr>
          <a:xfrm>
            <a:off x="8767338" y="2521924"/>
            <a:ext cx="1578717" cy="3786801"/>
          </a:xfrm>
          <a:prstGeom prst="rect">
            <a:avLst/>
          </a:prstGeom>
        </p:spPr>
        <p:txBody>
          <a:bodyPr wrap="square">
            <a:normAutofit/>
          </a:bodyPr>
          <a:lstStyle/>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a:t>
            </a:r>
            <a:r>
              <a:rPr lang="en-US" altLang="zh-CN" sz="1200" b="1" dirty="0">
                <a:latin typeface="微软雅黑" panose="020B0503020204020204" charset="-122"/>
                <a:ea typeface="微软雅黑" panose="020B0503020204020204" charset="-122"/>
                <a:sym typeface="Arial" panose="020B0604020202020204" pitchFamily="34" charset="0"/>
              </a:rPr>
              <a:t>ICP</a:t>
            </a:r>
            <a:r>
              <a:rPr lang="zh-CN" altLang="en-US" sz="1200" b="1" dirty="0">
                <a:latin typeface="微软雅黑" panose="020B0503020204020204" charset="-122"/>
                <a:ea typeface="微软雅黑" panose="020B0503020204020204" charset="-122"/>
                <a:sym typeface="Arial" panose="020B0604020202020204" pitchFamily="34" charset="0"/>
              </a:rPr>
              <a:t>备案和</a:t>
            </a:r>
            <a:r>
              <a:rPr lang="en-US" altLang="zh-CN" sz="1200" b="1" dirty="0">
                <a:latin typeface="微软雅黑" panose="020B0503020204020204" charset="-122"/>
                <a:ea typeface="微软雅黑" panose="020B0503020204020204" charset="-122"/>
                <a:sym typeface="Arial" panose="020B0604020202020204" pitchFamily="34" charset="0"/>
              </a:rPr>
              <a:t>80</a:t>
            </a:r>
            <a:r>
              <a:rPr lang="zh-CN" altLang="en-US" sz="1200" b="1" dirty="0">
                <a:latin typeface="微软雅黑" panose="020B0503020204020204" charset="-122"/>
                <a:ea typeface="微软雅黑" panose="020B0503020204020204" charset="-122"/>
                <a:sym typeface="Arial" panose="020B0604020202020204" pitchFamily="34" charset="0"/>
              </a:rPr>
              <a:t>端口解封。</a:t>
            </a:r>
          </a:p>
          <a:p>
            <a:pPr marL="171450" lvl="0" indent="-171450" algn="l">
              <a:lnSpc>
                <a:spcPct val="150000"/>
              </a:lnSpc>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根据修改意见，进行相关优化。</a:t>
            </a:r>
          </a:p>
          <a:p>
            <a:pPr marL="171450" lvl="0" indent="-171450" algn="l">
              <a:lnSpc>
                <a:spcPct val="150000"/>
              </a:lnSpc>
              <a:buFont typeface="Wingdings" panose="05000000000000000000" charset="0"/>
              <a:buChar char="ü"/>
            </a:pPr>
            <a:endParaRPr lang="zh-CN" altLang="en-US" sz="1200" b="1" dirty="0">
              <a:latin typeface="微软雅黑" panose="020B0503020204020204" charset="-122"/>
              <a:ea typeface="微软雅黑" panose="020B0503020204020204" charset="-122"/>
              <a:sym typeface="Arial" panose="020B0604020202020204" pitchFamily="34" charset="0"/>
            </a:endParaRPr>
          </a:p>
        </p:txBody>
      </p:sp>
      <p:sp>
        <p:nvSpPr>
          <p:cNvPr id="167" name="任意多边形 166"/>
          <p:cNvSpPr/>
          <p:nvPr>
            <p:custDataLst>
              <p:tags r:id="rId14"/>
            </p:custDataLst>
          </p:nvPr>
        </p:nvSpPr>
        <p:spPr>
          <a:xfrm>
            <a:off x="8875987" y="1473200"/>
            <a:ext cx="1312396" cy="806252"/>
          </a:xfrm>
          <a:custGeom>
            <a:avLst/>
            <a:gdLst>
              <a:gd name="connsiteX0" fmla="*/ 19142 w 1333500"/>
              <a:gd name="connsiteY0" fmla="*/ 0 h 819150"/>
              <a:gd name="connsiteX1" fmla="*/ 1314358 w 1333500"/>
              <a:gd name="connsiteY1" fmla="*/ 0 h 819150"/>
              <a:gd name="connsiteX2" fmla="*/ 1319954 w 1333500"/>
              <a:gd name="connsiteY2" fmla="*/ 18027 h 819150"/>
              <a:gd name="connsiteX3" fmla="*/ 1333500 w 1333500"/>
              <a:gd name="connsiteY3" fmla="*/ 152400 h 819150"/>
              <a:gd name="connsiteX4" fmla="*/ 666750 w 1333500"/>
              <a:gd name="connsiteY4" fmla="*/ 819150 h 819150"/>
              <a:gd name="connsiteX5" fmla="*/ 0 w 1333500"/>
              <a:gd name="connsiteY5" fmla="*/ 152400 h 819150"/>
              <a:gd name="connsiteX6" fmla="*/ 13546 w 1333500"/>
              <a:gd name="connsiteY6" fmla="*/ 1802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0" h="819150">
                <a:moveTo>
                  <a:pt x="19142" y="0"/>
                </a:moveTo>
                <a:lnTo>
                  <a:pt x="1314358" y="0"/>
                </a:lnTo>
                <a:lnTo>
                  <a:pt x="1319954" y="18027"/>
                </a:lnTo>
                <a:cubicBezTo>
                  <a:pt x="1328836" y="61431"/>
                  <a:pt x="1333500" y="106371"/>
                  <a:pt x="1333500" y="152400"/>
                </a:cubicBezTo>
                <a:cubicBezTo>
                  <a:pt x="1333500" y="520636"/>
                  <a:pt x="1034986" y="819150"/>
                  <a:pt x="666750" y="819150"/>
                </a:cubicBezTo>
                <a:cubicBezTo>
                  <a:pt x="298514" y="819150"/>
                  <a:pt x="0" y="520636"/>
                  <a:pt x="0" y="152400"/>
                </a:cubicBezTo>
                <a:cubicBezTo>
                  <a:pt x="0" y="106371"/>
                  <a:pt x="4664" y="61431"/>
                  <a:pt x="13546" y="180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a:bodyPr>
          <a:lstStyle/>
          <a:p>
            <a:pPr algn="ctr"/>
            <a:r>
              <a:rPr lang="en-US" altLang="zh-HK" sz="1600" b="1" smtClean="0">
                <a:solidFill>
                  <a:schemeClr val="bg1"/>
                </a:solidFill>
                <a:latin typeface="微软雅黑" panose="020B0503020204020204" charset="-122"/>
                <a:ea typeface="微软雅黑" panose="020B0503020204020204" charset="-122"/>
                <a:cs typeface="+mj-cs"/>
                <a:sym typeface="Arial" panose="020B0604020202020204" pitchFamily="34" charset="0"/>
              </a:rPr>
              <a:t>1</a:t>
            </a:r>
            <a:r>
              <a:rPr lang="zh-CN" altLang="en-US" sz="1600" b="1" smtClean="0">
                <a:solidFill>
                  <a:schemeClr val="bg1"/>
                </a:solidFill>
                <a:latin typeface="微软雅黑" panose="020B0503020204020204" charset="-122"/>
                <a:ea typeface="微软雅黑" panose="020B0503020204020204" charset="-122"/>
                <a:cs typeface="+mj-cs"/>
                <a:sym typeface="Arial" panose="020B0604020202020204" pitchFamily="34" charset="0"/>
              </a:rPr>
              <a:t>月</a:t>
            </a:r>
          </a:p>
        </p:txBody>
      </p:sp>
      <p:sp>
        <p:nvSpPr>
          <p:cNvPr id="168" name="文本框 167"/>
          <p:cNvSpPr txBox="1"/>
          <p:nvPr/>
        </p:nvSpPr>
        <p:spPr>
          <a:xfrm>
            <a:off x="5167630" y="2478405"/>
            <a:ext cx="1606550" cy="3692525"/>
          </a:xfrm>
          <a:prstGeom prst="rect">
            <a:avLst/>
          </a:prstGeom>
          <a:noFill/>
        </p:spPr>
        <p:txBody>
          <a:bodyPr wrap="square" rtlCol="0" anchor="t">
            <a:spAutoFit/>
          </a:bodyPr>
          <a:lstStyle/>
          <a:p>
            <a:pPr marL="285750" lvl="0" indent="-285750" algn="l">
              <a:lnSpc>
                <a:spcPct val="150000"/>
              </a:lnSpc>
              <a:spcBef>
                <a:spcPts val="0"/>
              </a:spcBef>
              <a:spcAft>
                <a:spcPts val="0"/>
              </a:spcAft>
              <a:buFont typeface="Wingdings" panose="05000000000000000000" charset="0"/>
              <a:buChar char="ü"/>
            </a:pPr>
            <a:r>
              <a:rPr lang="zh-CN" altLang="en-US" sz="1200" b="1" dirty="0">
                <a:latin typeface="微软雅黑" panose="020B0503020204020204" charset="-122"/>
                <a:ea typeface="微软雅黑" panose="020B0503020204020204" charset="-122"/>
                <a:sym typeface="Arial" panose="020B0604020202020204" pitchFamily="34" charset="0"/>
              </a:rPr>
              <a:t>配合统计信息中心进行政务网站生成平台的申请。</a:t>
            </a: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完成一期建设内容的前端页面合成和后台系统开发。</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pitchFamily="2" charset="2"/>
              <a:buChar char="ü"/>
            </a:pPr>
            <a:r>
              <a:rPr lang="zh-CN" altLang="en-US" sz="1200" b="1" dirty="0">
                <a:latin typeface="微软雅黑" panose="020B0503020204020204" charset="-122"/>
                <a:ea typeface="微软雅黑" panose="020B0503020204020204" charset="-122"/>
                <a:sym typeface="Arial" panose="020B0604020202020204" pitchFamily="34" charset="0"/>
              </a:rPr>
              <a:t>完成前台数据渲染。</a:t>
            </a:r>
            <a:endParaRPr lang="en-US" altLang="zh-CN" sz="1200" b="1" dirty="0">
              <a:latin typeface="微软雅黑" panose="020B0503020204020204" charset="-122"/>
              <a:ea typeface="微软雅黑" panose="020B0503020204020204" charset="-122"/>
              <a:sym typeface="Arial" panose="020B0604020202020204" pitchFamily="34" charset="0"/>
            </a:endParaRPr>
          </a:p>
          <a:p>
            <a:pPr marL="285750" lvl="0" indent="-285750" algn="l">
              <a:lnSpc>
                <a:spcPct val="150000"/>
              </a:lnSpc>
              <a:spcBef>
                <a:spcPts val="0"/>
              </a:spcBef>
              <a:spcAft>
                <a:spcPts val="0"/>
              </a:spcAft>
              <a:buFont typeface="Wingdings" panose="05000000000000000000" charset="0"/>
              <a:buChar char="ü"/>
            </a:pPr>
            <a:endParaRPr lang="zh-CN" altLang="en-US" sz="1200"/>
          </a:p>
          <a:p>
            <a:pPr lvl="0" indent="0" algn="l">
              <a:lnSpc>
                <a:spcPct val="150000"/>
              </a:lnSpc>
              <a:spcBef>
                <a:spcPts val="0"/>
              </a:spcBef>
              <a:spcAft>
                <a:spcPts val="0"/>
              </a:spcAft>
              <a:buFont typeface="Wingdings" panose="05000000000000000000" charset="0"/>
              <a:buNone/>
            </a:pPr>
            <a:endParaRPr lang="zh-CN" altLang="en-US" sz="1200"/>
          </a:p>
          <a:p>
            <a:pPr lvl="0" indent="0" algn="l">
              <a:lnSpc>
                <a:spcPct val="150000"/>
              </a:lnSpc>
              <a:spcBef>
                <a:spcPts val="0"/>
              </a:spcBef>
              <a:spcAft>
                <a:spcPts val="0"/>
              </a:spcAft>
              <a:buFont typeface="Wingdings" panose="05000000000000000000" charset="0"/>
              <a:buNone/>
            </a:pPr>
            <a:endParaRPr lang="zh-CN" altLang="en-US" sz="1200"/>
          </a:p>
          <a:p>
            <a:pPr lvl="0" indent="0" algn="l">
              <a:lnSpc>
                <a:spcPct val="150000"/>
              </a:lnSpc>
              <a:spcBef>
                <a:spcPts val="0"/>
              </a:spcBef>
              <a:spcAft>
                <a:spcPts val="0"/>
              </a:spcAft>
              <a:buFont typeface="Wingdings" panose="05000000000000000000" charset="0"/>
              <a:buNone/>
            </a:pPr>
            <a:endParaRPr lang="zh-CN" altLang="en-US" sz="1200"/>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前端页面</a:t>
            </a:r>
          </a:p>
        </p:txBody>
      </p:sp>
      <p:pic>
        <p:nvPicPr>
          <p:cNvPr id="4" name="图片 3" descr="1"/>
          <p:cNvPicPr>
            <a:picLocks noChangeAspect="1"/>
          </p:cNvPicPr>
          <p:nvPr/>
        </p:nvPicPr>
        <p:blipFill>
          <a:blip r:embed="rId4"/>
          <a:stretch>
            <a:fillRect/>
          </a:stretch>
        </p:blipFill>
        <p:spPr>
          <a:xfrm>
            <a:off x="759460" y="1552575"/>
            <a:ext cx="10445115" cy="5075555"/>
          </a:xfrm>
          <a:prstGeom prst="rect">
            <a:avLst/>
          </a:prstGeom>
        </p:spPr>
      </p:pic>
      <p:sp>
        <p:nvSpPr>
          <p:cNvPr id="5" name="文本框 4"/>
          <p:cNvSpPr txBox="1"/>
          <p:nvPr/>
        </p:nvSpPr>
        <p:spPr>
          <a:xfrm>
            <a:off x="1831975" y="1065530"/>
            <a:ext cx="5252085" cy="368300"/>
          </a:xfrm>
          <a:prstGeom prst="rect">
            <a:avLst/>
          </a:prstGeom>
          <a:noFill/>
        </p:spPr>
        <p:txBody>
          <a:bodyPr wrap="square" rtlCol="0">
            <a:spAutoFit/>
          </a:bodyPr>
          <a:lstStyle/>
          <a:p>
            <a:r>
              <a:rPr lang="zh-CN" altLang="en-US"/>
              <a:t>预览地址：</a:t>
            </a:r>
            <a:r>
              <a:rPr lang="zh-CN" altLang="en-US">
                <a:hlinkClick r:id="rId5"/>
              </a:rPr>
              <a:t>http://sso.sz.gov.cn/pub/sstbhzq/</a:t>
            </a:r>
            <a:endParaRPr lang="zh-CN" altLang="en-US"/>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网站预览</a:t>
            </a:r>
            <a:r>
              <a:rPr lang="en-US" altLang="zh-CN" sz="3200" dirty="0"/>
              <a:t>——</a:t>
            </a:r>
            <a:r>
              <a:rPr lang="zh-CN" altLang="en-US" sz="3200" dirty="0"/>
              <a:t>后台管理</a:t>
            </a:r>
          </a:p>
        </p:txBody>
      </p:sp>
      <p:pic>
        <p:nvPicPr>
          <p:cNvPr id="2" name="图片 1" descr="2"/>
          <p:cNvPicPr>
            <a:picLocks noChangeAspect="1"/>
          </p:cNvPicPr>
          <p:nvPr/>
        </p:nvPicPr>
        <p:blipFill>
          <a:blip r:embed="rId4"/>
          <a:stretch>
            <a:fillRect/>
          </a:stretch>
        </p:blipFill>
        <p:spPr>
          <a:xfrm>
            <a:off x="1028700" y="1316355"/>
            <a:ext cx="10393045" cy="5135245"/>
          </a:xfrm>
          <a:prstGeom prst="rect">
            <a:avLst/>
          </a:prstGeom>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文本框 110"/>
            <p:cNvSpPr txBox="1"/>
            <p:nvPr/>
          </p:nvSpPr>
          <p:spPr>
            <a:xfrm>
              <a:off x="1144483" y="2958039"/>
              <a:ext cx="2262360" cy="1198880"/>
            </a:xfrm>
            <a:prstGeom prst="rect">
              <a:avLst/>
            </a:prstGeom>
            <a:noFill/>
          </p:spPr>
          <p:txBody>
            <a:bodyPr wrap="square" rtlCol="0">
              <a:spAutoFit/>
            </a:bodyPr>
            <a:lstStyle/>
            <a:p>
              <a:pPr algn="ctr"/>
              <a:r>
                <a:rPr lang="zh-CN" altLang="en-US" sz="7200" b="1" dirty="0">
                  <a:solidFill>
                    <a:schemeClr val="bg1"/>
                  </a:solidFill>
                  <a:latin typeface="+mn-ea"/>
                </a:rPr>
                <a:t>四</a:t>
              </a:r>
              <a:r>
                <a:rPr lang="en-US" altLang="zh-CN" sz="7200" b="1" dirty="0">
                  <a:solidFill>
                    <a:schemeClr val="bg1"/>
                  </a:solidFill>
                  <a:latin typeface="+mn-ea"/>
                </a:rPr>
                <a:t>.</a:t>
              </a:r>
              <a:endParaRPr lang="zh-CN" altLang="en-US" sz="7200" b="1" dirty="0">
                <a:solidFill>
                  <a:schemeClr val="bg1"/>
                </a:solidFill>
                <a:latin typeface="+mn-ea"/>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mn-ea"/>
                </a:rPr>
                <a:t>请示事项</a:t>
              </a:r>
            </a:p>
          </p:txBody>
        </p:sp>
        <p:cxnSp>
          <p:nvCxnSpPr>
            <p:cNvPr id="114" name="直线连接符 112"/>
            <p:cNvCxnSpPr/>
            <p:nvPr/>
          </p:nvCxnSpPr>
          <p:spPr>
            <a:xfrm>
              <a:off x="3873020" y="3609122"/>
              <a:ext cx="3294204" cy="138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   </a:t>
            </a:r>
            <a:r>
              <a:rPr lang="zh-CN" altLang="en-US" sz="3200" dirty="0"/>
              <a:t>请示事项</a:t>
            </a:r>
          </a:p>
        </p:txBody>
      </p:sp>
      <p:sp>
        <p:nvSpPr>
          <p:cNvPr id="4" name="矩形 3"/>
          <p:cNvSpPr/>
          <p:nvPr/>
        </p:nvSpPr>
        <p:spPr>
          <a:xfrm>
            <a:off x="644525" y="149542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一</a:t>
            </a:r>
          </a:p>
        </p:txBody>
      </p:sp>
      <p:sp>
        <p:nvSpPr>
          <p:cNvPr id="6" name="文本框 10"/>
          <p:cNvSpPr txBox="1"/>
          <p:nvPr/>
        </p:nvSpPr>
        <p:spPr>
          <a:xfrm>
            <a:off x="1429385" y="1495425"/>
            <a:ext cx="9775825" cy="1032510"/>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a:t>
            </a:r>
            <a:r>
              <a:rPr lang="zh-CN" altLang="en-US" sz="1800" dirty="0" smtClean="0">
                <a:solidFill>
                  <a:srgbClr val="202020"/>
                </a:solidFill>
                <a:ea typeface="微软雅黑" panose="020B0503020204020204" charset="-122"/>
              </a:rPr>
              <a:t>审议</a:t>
            </a:r>
            <a:r>
              <a:rPr lang="zh-CN" altLang="en-US" dirty="0" smtClean="0">
                <a:solidFill>
                  <a:srgbClr val="202020"/>
                </a:solidFill>
                <a:ea typeface="微软雅黑" panose="020B0503020204020204" charset="-122"/>
              </a:rPr>
              <a:t>本</a:t>
            </a:r>
            <a:r>
              <a:rPr lang="zh-CN" altLang="en-US" sz="1800" dirty="0" smtClean="0">
                <a:solidFill>
                  <a:srgbClr val="202020"/>
                </a:solidFill>
                <a:ea typeface="微软雅黑" panose="020B0503020204020204" charset="-122"/>
              </a:rPr>
              <a:t>网站的建设</a:t>
            </a:r>
            <a:r>
              <a:rPr lang="zh-CN" altLang="en-US" sz="1800" dirty="0">
                <a:solidFill>
                  <a:srgbClr val="202020"/>
                </a:solidFill>
                <a:ea typeface="微软雅黑" panose="020B0503020204020204" charset="-122"/>
              </a:rPr>
              <a:t>方案及</a:t>
            </a:r>
            <a:r>
              <a:rPr lang="zh-CN" altLang="en-US" sz="1800" dirty="0" smtClean="0">
                <a:solidFill>
                  <a:srgbClr val="202020"/>
                </a:solidFill>
                <a:ea typeface="微软雅黑" panose="020B0503020204020204" charset="-122"/>
              </a:rPr>
              <a:t>建设</a:t>
            </a:r>
            <a:r>
              <a:rPr lang="zh-CN" altLang="en-US" dirty="0">
                <a:solidFill>
                  <a:srgbClr val="202020"/>
                </a:solidFill>
                <a:ea typeface="微软雅黑" panose="020B0503020204020204" charset="-122"/>
              </a:rPr>
              <a:t>步骤</a:t>
            </a:r>
            <a:r>
              <a:rPr lang="zh-CN" altLang="en-US" sz="1800" dirty="0" smtClean="0">
                <a:solidFill>
                  <a:srgbClr val="202020"/>
                </a:solidFill>
                <a:ea typeface="微软雅黑" panose="020B0503020204020204" charset="-122"/>
              </a:rPr>
              <a:t>。</a:t>
            </a:r>
            <a:endParaRPr lang="zh-CN" altLang="en-US" sz="1800" dirty="0">
              <a:solidFill>
                <a:srgbClr val="202020"/>
              </a:solidFill>
              <a:ea typeface="微软雅黑" panose="020B0503020204020204" charset="-122"/>
            </a:endParaRPr>
          </a:p>
          <a:p>
            <a:pPr algn="just">
              <a:lnSpc>
                <a:spcPct val="170000"/>
              </a:lnSpc>
            </a:pPr>
            <a:endParaRPr lang="zh-CN" altLang="en-US" sz="1800" dirty="0">
              <a:solidFill>
                <a:srgbClr val="202020"/>
              </a:solidFill>
              <a:ea typeface="微软雅黑" panose="020B0503020204020204" charset="-122"/>
            </a:endParaRPr>
          </a:p>
        </p:txBody>
      </p:sp>
      <p:sp>
        <p:nvSpPr>
          <p:cNvPr id="7" name="矩形 6"/>
          <p:cNvSpPr/>
          <p:nvPr/>
        </p:nvSpPr>
        <p:spPr>
          <a:xfrm>
            <a:off x="629920" y="280860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二</a:t>
            </a:r>
          </a:p>
        </p:txBody>
      </p:sp>
      <p:cxnSp>
        <p:nvCxnSpPr>
          <p:cNvPr id="13" name="直接连接符 12"/>
          <p:cNvCxnSpPr/>
          <p:nvPr/>
        </p:nvCxnSpPr>
        <p:spPr>
          <a:xfrm flipH="1">
            <a:off x="644527" y="1495521"/>
            <a:ext cx="11205992" cy="0"/>
          </a:xfrm>
          <a:prstGeom prst="line">
            <a:avLst/>
          </a:prstGeom>
          <a:solidFill>
            <a:schemeClr val="accent1"/>
          </a:solidFill>
          <a:ln w="19050">
            <a:solidFill>
              <a:schemeClr val="accent1"/>
            </a:solidFill>
            <a:bevel/>
            <a:headEnd type="diamond" w="lg" len="lg"/>
          </a:ln>
        </p:spPr>
      </p:cxnSp>
      <p:cxnSp>
        <p:nvCxnSpPr>
          <p:cNvPr id="15" name="直接连接符 14"/>
          <p:cNvCxnSpPr/>
          <p:nvPr/>
        </p:nvCxnSpPr>
        <p:spPr>
          <a:xfrm flipH="1">
            <a:off x="629922" y="2808701"/>
            <a:ext cx="11205992" cy="0"/>
          </a:xfrm>
          <a:prstGeom prst="line">
            <a:avLst/>
          </a:prstGeom>
          <a:solidFill>
            <a:schemeClr val="accent1"/>
          </a:solidFill>
          <a:ln w="19050">
            <a:solidFill>
              <a:schemeClr val="accent1"/>
            </a:solidFill>
            <a:bevel/>
            <a:headEnd type="diamond" w="lg" len="lg"/>
          </a:ln>
        </p:spPr>
      </p:cxnSp>
      <p:sp>
        <p:nvSpPr>
          <p:cNvPr id="19" name="文本框 10"/>
          <p:cNvSpPr txBox="1"/>
          <p:nvPr/>
        </p:nvSpPr>
        <p:spPr>
          <a:xfrm>
            <a:off x="1520190" y="2808605"/>
            <a:ext cx="9775825" cy="150304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建议由投资推广中心牵头，梳理网站各分类目录的内容保障部门，以支撑网站内容建设；</a:t>
            </a:r>
          </a:p>
          <a:p>
            <a:pPr algn="just">
              <a:lnSpc>
                <a:spcPct val="170000"/>
              </a:lnSpc>
            </a:pPr>
            <a:r>
              <a:rPr lang="zh-CN" altLang="en-US" dirty="0">
                <a:solidFill>
                  <a:srgbClr val="202020"/>
                </a:solidFill>
                <a:ea typeface="微软雅黑" panose="020B0503020204020204" charset="-122"/>
                <a:sym typeface="+mn-ea"/>
              </a:rPr>
              <a:t>由统计信息中心统一负责网站备案信息、党政机关标识、网站标识码、公安机关备案标识码等基本信息的维护。</a:t>
            </a:r>
            <a:endParaRPr lang="zh-CN" altLang="en-US" sz="1800" dirty="0">
              <a:solidFill>
                <a:srgbClr val="202020"/>
              </a:solidFill>
              <a:ea typeface="微软雅黑" panose="020B0503020204020204" charset="-122"/>
            </a:endParaRPr>
          </a:p>
        </p:txBody>
      </p:sp>
      <p:sp>
        <p:nvSpPr>
          <p:cNvPr id="20" name="矩形 19"/>
          <p:cNvSpPr/>
          <p:nvPr/>
        </p:nvSpPr>
        <p:spPr>
          <a:xfrm>
            <a:off x="643255" y="4811395"/>
            <a:ext cx="637540" cy="6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rPr>
              <a:t>三</a:t>
            </a:r>
          </a:p>
        </p:txBody>
      </p:sp>
      <p:cxnSp>
        <p:nvCxnSpPr>
          <p:cNvPr id="21" name="直接连接符 20"/>
          <p:cNvCxnSpPr/>
          <p:nvPr/>
        </p:nvCxnSpPr>
        <p:spPr>
          <a:xfrm flipH="1">
            <a:off x="643257" y="4811491"/>
            <a:ext cx="11205992" cy="0"/>
          </a:xfrm>
          <a:prstGeom prst="line">
            <a:avLst/>
          </a:prstGeom>
          <a:solidFill>
            <a:schemeClr val="accent1"/>
          </a:solidFill>
          <a:ln w="19050">
            <a:solidFill>
              <a:schemeClr val="accent1"/>
            </a:solidFill>
            <a:bevel/>
            <a:headEnd type="diamond" w="lg" len="lg"/>
          </a:ln>
        </p:spPr>
      </p:cxnSp>
      <p:sp>
        <p:nvSpPr>
          <p:cNvPr id="22" name="文本框 10"/>
          <p:cNvSpPr txBox="1"/>
          <p:nvPr/>
        </p:nvSpPr>
        <p:spPr>
          <a:xfrm>
            <a:off x="1533525" y="4811395"/>
            <a:ext cx="9775825" cy="561975"/>
          </a:xfrm>
          <a:prstGeom prst="rect">
            <a:avLst/>
          </a:prstGeom>
          <a:noFill/>
        </p:spPr>
        <p:txBody>
          <a:bodyPr wrap="square" rtlCol="0" anchor="t">
            <a:spAutoFit/>
          </a:bodyPr>
          <a:lstStyle/>
          <a:p>
            <a:pPr algn="just">
              <a:lnSpc>
                <a:spcPct val="170000"/>
              </a:lnSpc>
            </a:pPr>
            <a:r>
              <a:rPr lang="zh-CN" altLang="en-US" sz="1800" dirty="0">
                <a:solidFill>
                  <a:srgbClr val="202020"/>
                </a:solidFill>
                <a:ea typeface="微软雅黑" panose="020B0503020204020204" charset="-122"/>
              </a:rPr>
              <a:t>请管委会明确智研院对本网站建设及运维的经费来源。</a:t>
            </a: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21028" y="1973210"/>
            <a:ext cx="7188904" cy="1671138"/>
          </a:xfrm>
        </p:spPr>
        <p:txBody>
          <a:bodyPr/>
          <a:lstStyle/>
          <a:p>
            <a:pPr>
              <a:lnSpc>
                <a:spcPct val="100000"/>
              </a:lnSpc>
            </a:pPr>
            <a:r>
              <a:rPr kumimoji="1" lang="zh-CN" altLang="en-US" sz="3600" dirty="0"/>
              <a:t>汇报完毕</a:t>
            </a:r>
            <a:r>
              <a:rPr kumimoji="1" lang="en-US" altLang="zh-CN" dirty="0"/>
              <a:t/>
            </a:r>
            <a:br>
              <a:rPr kumimoji="1" lang="en-US" altLang="zh-CN" dirty="0"/>
            </a:br>
            <a:r>
              <a:rPr lang="zh-CN" altLang="en-US" sz="3600" dirty="0">
                <a:latin typeface="微软雅黑" panose="020B0503020204020204" charset="-122"/>
                <a:ea typeface="微软雅黑" panose="020B0503020204020204" charset="-122"/>
              </a:rPr>
              <a:t>请领导批评指正！</a:t>
            </a:r>
            <a:r>
              <a:rPr lang="zh-CN" altLang="en-US" dirty="0">
                <a:ea typeface="黑体" panose="02010609060101010101" pitchFamily="49" charset="-122"/>
              </a:rPr>
              <a:t>                 </a:t>
            </a:r>
            <a:r>
              <a:rPr lang="en-US" altLang="zh-CN" dirty="0">
                <a:ea typeface="黑体" panose="02010609060101010101" pitchFamily="49" charset="-122"/>
              </a:rPr>
              <a:t/>
            </a:r>
            <a:br>
              <a:rPr lang="en-US" altLang="zh-CN" dirty="0">
                <a:ea typeface="黑体" panose="02010609060101010101" pitchFamily="49" charset="-122"/>
              </a:rPr>
            </a:br>
            <a:endParaRPr kumimoji="1"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6441974" cy="3318686"/>
            <a:chOff x="565157" y="1948324"/>
            <a:chExt cx="6441974"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一</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1" y="2962353"/>
              <a:ext cx="3033550"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网站现状</a:t>
              </a:r>
            </a:p>
          </p:txBody>
        </p:sp>
        <p:cxnSp>
          <p:nvCxnSpPr>
            <p:cNvPr id="114" name="直线连接符 112"/>
            <p:cNvCxnSpPr/>
            <p:nvPr/>
          </p:nvCxnSpPr>
          <p:spPr>
            <a:xfrm flipV="1">
              <a:off x="3873020" y="3608684"/>
              <a:ext cx="2795838" cy="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904689" y="5864085"/>
            <a:ext cx="1948070" cy="961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0"/>
          </p:nvPr>
        </p:nvSpPr>
        <p:spPr>
          <a:xfrm>
            <a:off x="960755" y="1599565"/>
            <a:ext cx="4595495" cy="2924175"/>
          </a:xfrm>
        </p:spPr>
        <p:txBody>
          <a:bodyPr/>
          <a:lstStyle/>
          <a:p>
            <a:pPr marL="457200" indent="-457200">
              <a:lnSpc>
                <a:spcPct val="100000"/>
              </a:lnSpc>
              <a:buFont typeface="Wingdings" panose="05000000000000000000" pitchFamily="2" charset="2"/>
              <a:buChar char="u"/>
            </a:pPr>
            <a:r>
              <a:rPr lang="zh-CN" altLang="en-US" sz="1600" dirty="0">
                <a:solidFill>
                  <a:srgbClr val="FF0000"/>
                </a:solidFill>
              </a:rPr>
              <a:t>无</a:t>
            </a:r>
            <a:r>
              <a:rPr lang="zh-CN" altLang="zh-CN" sz="1600" dirty="0">
                <a:solidFill>
                  <a:srgbClr val="FF0000"/>
                </a:solidFill>
              </a:rPr>
              <a:t>公安机关备案标识码</a:t>
            </a:r>
            <a:endParaRPr lang="en-US" altLang="zh-CN" sz="1600" dirty="0">
              <a:solidFill>
                <a:srgbClr val="FF0000"/>
              </a:solidFill>
            </a:endParaRPr>
          </a:p>
          <a:p>
            <a:pPr marL="457200" indent="-457200">
              <a:lnSpc>
                <a:spcPct val="100000"/>
              </a:lnSpc>
              <a:buFont typeface="Wingdings" panose="05000000000000000000" pitchFamily="2" charset="2"/>
              <a:buChar char="u"/>
            </a:pPr>
            <a:r>
              <a:rPr lang="zh-CN" altLang="en-US" sz="1600" dirty="0">
                <a:solidFill>
                  <a:srgbClr val="FF0000"/>
                </a:solidFill>
              </a:rPr>
              <a:t>无党政机关标识</a:t>
            </a:r>
            <a:endParaRPr lang="en-US" altLang="zh-CN" sz="1600" dirty="0">
              <a:solidFill>
                <a:srgbClr val="FF0000"/>
              </a:solidFill>
            </a:endParaRPr>
          </a:p>
          <a:p>
            <a:pPr marL="457200" indent="-457200">
              <a:lnSpc>
                <a:spcPct val="100000"/>
              </a:lnSpc>
              <a:buFont typeface="Wingdings" panose="05000000000000000000" pitchFamily="2" charset="2"/>
              <a:buChar char="u"/>
            </a:pPr>
            <a:r>
              <a:rPr lang="en-US" altLang="zh-CN" sz="1600" dirty="0"/>
              <a:t>ICP</a:t>
            </a:r>
            <a:r>
              <a:rPr lang="zh-CN" altLang="en-US" sz="1600" dirty="0"/>
              <a:t>备案（已备案</a:t>
            </a:r>
            <a:r>
              <a:rPr lang="zh-CN" altLang="en-US" sz="1600" dirty="0" smtClean="0"/>
              <a:t>，</a:t>
            </a:r>
            <a:r>
              <a:rPr lang="zh-CN" altLang="en-US" sz="1600" dirty="0" smtClean="0">
                <a:solidFill>
                  <a:srgbClr val="FF0000"/>
                </a:solidFill>
              </a:rPr>
              <a:t>备案法人需变更</a:t>
            </a:r>
            <a:r>
              <a:rPr lang="zh-CN" altLang="en-US" sz="1600" dirty="0" smtClean="0"/>
              <a:t>）</a:t>
            </a:r>
            <a:endParaRPr lang="en-US" altLang="zh-CN" sz="1600" dirty="0"/>
          </a:p>
          <a:p>
            <a:pPr marL="457200" indent="-457200">
              <a:lnSpc>
                <a:spcPct val="100000"/>
              </a:lnSpc>
              <a:buFont typeface="Wingdings" panose="05000000000000000000" pitchFamily="2" charset="2"/>
              <a:buChar char="u"/>
            </a:pPr>
            <a:r>
              <a:rPr lang="zh-CN" altLang="zh-CN" sz="1600" dirty="0"/>
              <a:t>网站标识码</a:t>
            </a:r>
            <a:r>
              <a:rPr lang="zh-CN" altLang="en-US" sz="1600" dirty="0"/>
              <a:t>（已有，</a:t>
            </a:r>
            <a:r>
              <a:rPr lang="zh-CN" altLang="en-US" sz="1600" dirty="0">
                <a:solidFill>
                  <a:srgbClr val="FF0000"/>
                </a:solidFill>
              </a:rPr>
              <a:t>属汕尾市</a:t>
            </a:r>
            <a:r>
              <a:rPr lang="zh-CN" altLang="en-US" sz="1600" dirty="0" smtClean="0"/>
              <a:t>）</a:t>
            </a:r>
            <a:endParaRPr lang="en-US" altLang="zh-CN" sz="1600" dirty="0">
              <a:solidFill>
                <a:srgbClr val="FF0000"/>
              </a:solidFill>
            </a:endParaRPr>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1  </a:t>
            </a:r>
            <a:r>
              <a:rPr lang="zh-CN" altLang="en-US" sz="3200" dirty="0"/>
              <a:t>基本信息</a:t>
            </a:r>
          </a:p>
        </p:txBody>
      </p:sp>
      <p:pic>
        <p:nvPicPr>
          <p:cNvPr id="5" name="图片 4"/>
          <p:cNvPicPr/>
          <p:nvPr/>
        </p:nvPicPr>
        <p:blipFill>
          <a:blip r:embed="rId3"/>
          <a:stretch>
            <a:fillRect/>
          </a:stretch>
        </p:blipFill>
        <p:spPr>
          <a:xfrm>
            <a:off x="6877878" y="907774"/>
            <a:ext cx="4989441" cy="506233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89983"/>
            <a:ext cx="11879263" cy="848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1066161" y="1704912"/>
            <a:ext cx="6020190" cy="4383274"/>
          </a:xfrm>
        </p:spPr>
        <p:txBody>
          <a:bodyPr/>
          <a:lstStyle/>
          <a:p>
            <a:pPr marL="457200" indent="-457200">
              <a:buFont typeface="Wingdings" panose="05000000000000000000" pitchFamily="2" charset="2"/>
              <a:buChar char="u"/>
            </a:pPr>
            <a:r>
              <a:rPr lang="zh-CN" altLang="en-US" sz="1600" dirty="0">
                <a:solidFill>
                  <a:srgbClr val="FF0000"/>
                </a:solidFill>
              </a:rPr>
              <a:t>无专职运维人员</a:t>
            </a:r>
            <a:r>
              <a:rPr lang="zh-CN" altLang="en-US" sz="1600" dirty="0"/>
              <a:t>，原工作人员均已离职且无法提供有效信息</a:t>
            </a:r>
            <a:r>
              <a:rPr lang="zh-CN" altLang="en-US" sz="1600" dirty="0" smtClean="0"/>
              <a:t>，</a:t>
            </a:r>
            <a:r>
              <a:rPr lang="zh-CN" altLang="en-US" sz="1600" dirty="0">
                <a:sym typeface="+mn-ea"/>
              </a:rPr>
              <a:t>无法提供</a:t>
            </a:r>
            <a:r>
              <a:rPr lang="zh-CN" altLang="en-US" sz="1600" dirty="0" smtClean="0"/>
              <a:t>网站安全防护</a:t>
            </a:r>
            <a:r>
              <a:rPr lang="zh-CN" altLang="en-US" sz="1600" dirty="0"/>
              <a:t>。</a:t>
            </a:r>
            <a:endParaRPr lang="en-US" altLang="zh-CN" sz="1600" dirty="0"/>
          </a:p>
          <a:p>
            <a:pPr marL="457200" indent="-457200">
              <a:buFont typeface="Wingdings" panose="05000000000000000000" pitchFamily="2" charset="2"/>
              <a:buChar char="u"/>
            </a:pPr>
            <a:r>
              <a:rPr lang="zh-CN" altLang="en-US" sz="1600" dirty="0">
                <a:solidFill>
                  <a:srgbClr val="FF0000"/>
                </a:solidFill>
              </a:rPr>
              <a:t>无项目源码、数据字典、说明文档、使用手册</a:t>
            </a:r>
            <a:r>
              <a:rPr lang="zh-CN" altLang="en-US" sz="1600" dirty="0"/>
              <a:t>等重要文档，难于进行网站功能的优化、扩展。</a:t>
            </a:r>
            <a:endParaRPr lang="en-US" altLang="zh-CN" sz="1600" dirty="0">
              <a:solidFill>
                <a:srgbClr val="FF0000"/>
              </a:solidFill>
            </a:endParaRPr>
          </a:p>
          <a:p>
            <a:pPr marL="457200" indent="-457200">
              <a:buFont typeface="Wingdings" panose="05000000000000000000" pitchFamily="2" charset="2"/>
              <a:buChar char="u"/>
            </a:pPr>
            <a:r>
              <a:rPr lang="zh-CN" altLang="en-US" sz="1600" dirty="0"/>
              <a:t>几经周折已找回服务器和数据库的账号、密码 。 </a:t>
            </a:r>
            <a:endParaRPr lang="en-US" altLang="zh-CN" sz="1600" dirty="0"/>
          </a:p>
        </p:txBody>
      </p:sp>
      <p:sp>
        <p:nvSpPr>
          <p:cNvPr id="18" name="标题 1"/>
          <p:cNvSpPr>
            <a:spLocks noGrp="1"/>
          </p:cNvSpPr>
          <p:nvPr>
            <p:ph type="title"/>
          </p:nvPr>
        </p:nvSpPr>
        <p:spPr>
          <a:xfrm>
            <a:off x="2054123" y="278624"/>
            <a:ext cx="9367294" cy="633236"/>
          </a:xfrm>
        </p:spPr>
        <p:txBody>
          <a:bodyPr>
            <a:normAutofit/>
          </a:bodyPr>
          <a:lstStyle/>
          <a:p>
            <a:r>
              <a:rPr lang="en-US" altLang="zh-CN" sz="3200" dirty="0"/>
              <a:t>2  </a:t>
            </a:r>
            <a:r>
              <a:rPr lang="zh-CN" altLang="en-US" sz="3200" dirty="0"/>
              <a:t>运维概况</a:t>
            </a:r>
          </a:p>
        </p:txBody>
      </p:sp>
      <p:sp>
        <p:nvSpPr>
          <p:cNvPr id="19" name="燕尾形箭头 18"/>
          <p:cNvSpPr/>
          <p:nvPr/>
        </p:nvSpPr>
        <p:spPr>
          <a:xfrm>
            <a:off x="7235691" y="2849217"/>
            <a:ext cx="1285461" cy="6361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43384" y="2905659"/>
            <a:ext cx="1620957" cy="523220"/>
          </a:xfrm>
          <a:prstGeom prst="rect">
            <a:avLst/>
          </a:prstGeom>
        </p:spPr>
        <p:txBody>
          <a:bodyPr wrap="none">
            <a:spAutoFit/>
          </a:bodyPr>
          <a:lstStyle/>
          <a:p>
            <a:r>
              <a:rPr lang="zh-CN" altLang="en-US" sz="2800" b="1" dirty="0">
                <a:solidFill>
                  <a:srgbClr val="FF0000"/>
                </a:solidFill>
                <a:latin typeface="微软雅黑" panose="020B0503020204020204" charset="-122"/>
                <a:ea typeface="微软雅黑" panose="020B0503020204020204" charset="-122"/>
              </a:rPr>
              <a:t>亟须迁移</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3</a:t>
            </a:r>
            <a:r>
              <a:rPr lang="en-US" altLang="zh-CN" sz="3200" dirty="0" smtClean="0"/>
              <a:t>  </a:t>
            </a:r>
            <a:r>
              <a:rPr lang="zh-CN" altLang="en-US" sz="3200" dirty="0" smtClean="0"/>
              <a:t>网站概况</a:t>
            </a:r>
          </a:p>
        </p:txBody>
      </p:sp>
      <p:pic>
        <p:nvPicPr>
          <p:cNvPr id="1026" name="Picture 2"/>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96264" y="934276"/>
            <a:ext cx="8682999" cy="58914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405" y="1928495"/>
            <a:ext cx="2757805" cy="34150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1600" dirty="0" smtClean="0"/>
              <a:t>网站整体风格与深圳政府在线、各区政府官网风格有一定差异，不符合与深圳市一体化发展的理念。</a:t>
            </a:r>
            <a:endParaRPr lang="en-US" altLang="zh-CN" sz="1600" dirty="0" smtClean="0"/>
          </a:p>
          <a:p>
            <a:pPr marL="342900" indent="-342900">
              <a:lnSpc>
                <a:spcPct val="150000"/>
              </a:lnSpc>
              <a:buFont typeface="Wingdings" panose="05000000000000000000" pitchFamily="2" charset="2"/>
              <a:buChar char="Ø"/>
            </a:pPr>
            <a:r>
              <a:rPr lang="zh-CN" altLang="en-US" sz="1600" dirty="0" smtClean="0"/>
              <a:t>栏目架构、内容更新、展现标识、站内功能等暂无法完全满足深圳市政府网站考核要求。</a:t>
            </a:r>
            <a:endParaRPr lang="zh-CN" alt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4</a:t>
            </a:r>
            <a:r>
              <a:rPr lang="en-US" altLang="zh-CN" sz="3200" dirty="0" smtClean="0"/>
              <a:t>  </a:t>
            </a:r>
            <a:r>
              <a:rPr lang="zh-CN" altLang="en-US" sz="3200" dirty="0"/>
              <a:t>现有栏目（功能）</a:t>
            </a:r>
          </a:p>
        </p:txBody>
      </p:sp>
      <p:sp>
        <p:nvSpPr>
          <p:cNvPr id="10" name="圆角矩形 33"/>
          <p:cNvSpPr/>
          <p:nvPr/>
        </p:nvSpPr>
        <p:spPr>
          <a:xfrm>
            <a:off x="2777910" y="1065397"/>
            <a:ext cx="1932526" cy="630154"/>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最新资讯</a:t>
            </a:r>
          </a:p>
        </p:txBody>
      </p:sp>
      <p:sp>
        <p:nvSpPr>
          <p:cNvPr id="12" name="圆角矩形 35"/>
          <p:cNvSpPr/>
          <p:nvPr/>
        </p:nvSpPr>
        <p:spPr>
          <a:xfrm>
            <a:off x="311819" y="1065395"/>
            <a:ext cx="2045786" cy="633219"/>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了解深汕</a:t>
            </a:r>
          </a:p>
        </p:txBody>
      </p:sp>
      <p:sp>
        <p:nvSpPr>
          <p:cNvPr id="13" name="圆角矩形 36"/>
          <p:cNvSpPr/>
          <p:nvPr/>
        </p:nvSpPr>
        <p:spPr>
          <a:xfrm>
            <a:off x="621531" y="267729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地理位置</a:t>
            </a:r>
          </a:p>
        </p:txBody>
      </p:sp>
      <p:sp>
        <p:nvSpPr>
          <p:cNvPr id="16" name="圆角矩形 37"/>
          <p:cNvSpPr/>
          <p:nvPr/>
        </p:nvSpPr>
        <p:spPr>
          <a:xfrm>
            <a:off x="621531" y="1984673"/>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概况简介</a:t>
            </a:r>
          </a:p>
        </p:txBody>
      </p:sp>
      <p:sp>
        <p:nvSpPr>
          <p:cNvPr id="17" name="圆角矩形 38"/>
          <p:cNvSpPr/>
          <p:nvPr/>
        </p:nvSpPr>
        <p:spPr>
          <a:xfrm>
            <a:off x="621531" y="3385214"/>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资源优势</a:t>
            </a:r>
          </a:p>
        </p:txBody>
      </p:sp>
      <p:sp>
        <p:nvSpPr>
          <p:cNvPr id="19" name="圆角矩形 39"/>
          <p:cNvSpPr/>
          <p:nvPr/>
        </p:nvSpPr>
        <p:spPr>
          <a:xfrm>
            <a:off x="621531" y="4107151"/>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发展规划</a:t>
            </a:r>
          </a:p>
        </p:txBody>
      </p:sp>
      <p:sp>
        <p:nvSpPr>
          <p:cNvPr id="43" name="圆角矩形 40"/>
          <p:cNvSpPr/>
          <p:nvPr/>
        </p:nvSpPr>
        <p:spPr>
          <a:xfrm>
            <a:off x="621531" y="4829700"/>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大事记</a:t>
            </a:r>
          </a:p>
        </p:txBody>
      </p:sp>
      <p:cxnSp>
        <p:nvCxnSpPr>
          <p:cNvPr id="50" name="直接连接符 49"/>
          <p:cNvCxnSpPr/>
          <p:nvPr/>
        </p:nvCxnSpPr>
        <p:spPr>
          <a:xfrm flipH="1">
            <a:off x="311820" y="1542344"/>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直接连接符 51"/>
          <p:cNvCxnSpPr>
            <a:stCxn id="16" idx="1"/>
          </p:cNvCxnSpPr>
          <p:nvPr/>
        </p:nvCxnSpPr>
        <p:spPr>
          <a:xfrm flipH="1" flipV="1">
            <a:off x="325072"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4" name="直接连接符 53"/>
          <p:cNvCxnSpPr>
            <a:stCxn id="13" idx="1"/>
          </p:cNvCxnSpPr>
          <p:nvPr/>
        </p:nvCxnSpPr>
        <p:spPr>
          <a:xfrm flipH="1" flipV="1">
            <a:off x="325072" y="286594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6" name="直接连接符 55"/>
          <p:cNvCxnSpPr>
            <a:stCxn id="17" idx="1"/>
          </p:cNvCxnSpPr>
          <p:nvPr/>
        </p:nvCxnSpPr>
        <p:spPr>
          <a:xfrm flipH="1" flipV="1">
            <a:off x="325072" y="35738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直接连接符 57"/>
          <p:cNvCxnSpPr>
            <a:stCxn id="19" idx="1"/>
          </p:cNvCxnSpPr>
          <p:nvPr/>
        </p:nvCxnSpPr>
        <p:spPr>
          <a:xfrm flipH="1" flipV="1">
            <a:off x="325072" y="429580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60" name="直接连接符 59"/>
          <p:cNvCxnSpPr>
            <a:stCxn id="43" idx="1"/>
          </p:cNvCxnSpPr>
          <p:nvPr/>
        </p:nvCxnSpPr>
        <p:spPr>
          <a:xfrm flipH="1" flipV="1">
            <a:off x="325072" y="5018352"/>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65" name="圆角矩形 36"/>
          <p:cNvSpPr/>
          <p:nvPr/>
        </p:nvSpPr>
        <p:spPr>
          <a:xfrm>
            <a:off x="3084836" y="2558017"/>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建设进展</a:t>
            </a:r>
          </a:p>
        </p:txBody>
      </p:sp>
      <p:sp>
        <p:nvSpPr>
          <p:cNvPr id="66" name="圆角矩形 37"/>
          <p:cNvSpPr/>
          <p:nvPr/>
        </p:nvSpPr>
        <p:spPr>
          <a:xfrm>
            <a:off x="3084836" y="1979800"/>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新闻中心</a:t>
            </a:r>
          </a:p>
        </p:txBody>
      </p:sp>
      <p:sp>
        <p:nvSpPr>
          <p:cNvPr id="67" name="圆角矩形 38"/>
          <p:cNvSpPr/>
          <p:nvPr/>
        </p:nvSpPr>
        <p:spPr>
          <a:xfrm>
            <a:off x="3084836" y="3127859"/>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企业动态</a:t>
            </a:r>
          </a:p>
        </p:txBody>
      </p:sp>
      <p:sp>
        <p:nvSpPr>
          <p:cNvPr id="68" name="圆角矩形 39"/>
          <p:cNvSpPr/>
          <p:nvPr/>
        </p:nvSpPr>
        <p:spPr>
          <a:xfrm>
            <a:off x="3084836" y="369778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招贤纳士</a:t>
            </a:r>
          </a:p>
        </p:txBody>
      </p:sp>
      <p:sp>
        <p:nvSpPr>
          <p:cNvPr id="69" name="圆角矩形 40"/>
          <p:cNvSpPr/>
          <p:nvPr/>
        </p:nvSpPr>
        <p:spPr>
          <a:xfrm>
            <a:off x="3084836" y="4266476"/>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视频中心</a:t>
            </a:r>
          </a:p>
        </p:txBody>
      </p:sp>
      <p:cxnSp>
        <p:nvCxnSpPr>
          <p:cNvPr id="70" name="直接连接符 69"/>
          <p:cNvCxnSpPr/>
          <p:nvPr/>
        </p:nvCxnSpPr>
        <p:spPr>
          <a:xfrm>
            <a:off x="2781751" y="1522466"/>
            <a:ext cx="10796" cy="4635565"/>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p:cNvCxnSpPr>
            <a:stCxn id="66" idx="1"/>
          </p:cNvCxnSpPr>
          <p:nvPr/>
        </p:nvCxnSpPr>
        <p:spPr>
          <a:xfrm flipH="1" flipV="1">
            <a:off x="2788377" y="2168452"/>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2" name="直接连接符 71"/>
          <p:cNvCxnSpPr>
            <a:stCxn id="65" idx="1"/>
          </p:cNvCxnSpPr>
          <p:nvPr/>
        </p:nvCxnSpPr>
        <p:spPr>
          <a:xfrm flipH="1" flipV="1">
            <a:off x="2788377" y="2746669"/>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67" idx="1"/>
          </p:cNvCxnSpPr>
          <p:nvPr/>
        </p:nvCxnSpPr>
        <p:spPr>
          <a:xfrm flipH="1" flipV="1">
            <a:off x="2788377" y="3316511"/>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4" name="直接连接符 73"/>
          <p:cNvCxnSpPr>
            <a:stCxn id="68" idx="1"/>
          </p:cNvCxnSpPr>
          <p:nvPr/>
        </p:nvCxnSpPr>
        <p:spPr>
          <a:xfrm flipH="1" flipV="1">
            <a:off x="2788377" y="3886438"/>
            <a:ext cx="296459" cy="1"/>
          </a:xfrm>
          <a:prstGeom prst="line">
            <a:avLst/>
          </a:prstGeom>
        </p:spPr>
        <p:style>
          <a:lnRef idx="3">
            <a:schemeClr val="accent6"/>
          </a:lnRef>
          <a:fillRef idx="0">
            <a:schemeClr val="accent6"/>
          </a:fillRef>
          <a:effectRef idx="2">
            <a:schemeClr val="accent6"/>
          </a:effectRef>
          <a:fontRef idx="minor">
            <a:schemeClr val="tx1"/>
          </a:fontRef>
        </p:style>
      </p:cxnSp>
      <p:cxnSp>
        <p:nvCxnSpPr>
          <p:cNvPr id="75" name="直接连接符 74"/>
          <p:cNvCxnSpPr>
            <a:stCxn id="69" idx="1"/>
          </p:cNvCxnSpPr>
          <p:nvPr/>
        </p:nvCxnSpPr>
        <p:spPr>
          <a:xfrm flipH="1" flipV="1">
            <a:off x="2788377" y="4455128"/>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6" name="圆角矩形 40"/>
          <p:cNvSpPr/>
          <p:nvPr/>
        </p:nvSpPr>
        <p:spPr>
          <a:xfrm>
            <a:off x="3074369" y="4836624"/>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通知公告</a:t>
            </a:r>
          </a:p>
        </p:txBody>
      </p:sp>
      <p:cxnSp>
        <p:nvCxnSpPr>
          <p:cNvPr id="77" name="直接连接符 76"/>
          <p:cNvCxnSpPr>
            <a:stCxn id="76" idx="1"/>
          </p:cNvCxnSpPr>
          <p:nvPr/>
        </p:nvCxnSpPr>
        <p:spPr>
          <a:xfrm flipH="1" flipV="1">
            <a:off x="2777910" y="5025276"/>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78" name="圆角矩形 40"/>
          <p:cNvSpPr/>
          <p:nvPr/>
        </p:nvSpPr>
        <p:spPr>
          <a:xfrm>
            <a:off x="3074369" y="5406085"/>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人才驿站</a:t>
            </a:r>
          </a:p>
        </p:txBody>
      </p:sp>
      <p:cxnSp>
        <p:nvCxnSpPr>
          <p:cNvPr id="79" name="直接连接符 78"/>
          <p:cNvCxnSpPr>
            <a:stCxn id="78" idx="1"/>
          </p:cNvCxnSpPr>
          <p:nvPr/>
        </p:nvCxnSpPr>
        <p:spPr>
          <a:xfrm flipH="1" flipV="1">
            <a:off x="2777910" y="5594737"/>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1" name="圆角矩形 40"/>
          <p:cNvSpPr/>
          <p:nvPr/>
        </p:nvSpPr>
        <p:spPr>
          <a:xfrm>
            <a:off x="3089006" y="5969378"/>
            <a:ext cx="1625600" cy="377305"/>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srgbClr val="FF0000"/>
                </a:solidFill>
                <a:effectLst/>
                <a:uLnTx/>
                <a:uFillTx/>
                <a:latin typeface="微软雅黑" panose="020B0503020204020204" charset="-122"/>
                <a:ea typeface="微软雅黑" panose="020B0503020204020204" charset="-122"/>
                <a:cs typeface="+mn-cs"/>
              </a:rPr>
              <a:t>征地信息</a:t>
            </a:r>
          </a:p>
        </p:txBody>
      </p:sp>
      <p:cxnSp>
        <p:nvCxnSpPr>
          <p:cNvPr id="82" name="直接连接符 81"/>
          <p:cNvCxnSpPr/>
          <p:nvPr/>
        </p:nvCxnSpPr>
        <p:spPr>
          <a:xfrm flipH="1" flipV="1">
            <a:off x="2792547" y="6158030"/>
            <a:ext cx="296459" cy="1"/>
          </a:xfrm>
          <a:prstGeom prst="line">
            <a:avLst/>
          </a:prstGeom>
        </p:spPr>
        <p:style>
          <a:lnRef idx="3">
            <a:schemeClr val="accent6"/>
          </a:lnRef>
          <a:fillRef idx="0">
            <a:schemeClr val="accent6"/>
          </a:fillRef>
          <a:effectRef idx="2">
            <a:schemeClr val="accent6"/>
          </a:effectRef>
          <a:fontRef idx="minor">
            <a:schemeClr val="tx1"/>
          </a:fontRef>
        </p:style>
      </p:cxnSp>
      <p:sp>
        <p:nvSpPr>
          <p:cNvPr id="85" name="圆角矩形 40"/>
          <p:cNvSpPr/>
          <p:nvPr/>
        </p:nvSpPr>
        <p:spPr>
          <a:xfrm>
            <a:off x="601653" y="5475552"/>
            <a:ext cx="1625600" cy="377305"/>
          </a:xfrm>
          <a:prstGeom prst="round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联系我们</a:t>
            </a:r>
          </a:p>
        </p:txBody>
      </p:sp>
      <p:cxnSp>
        <p:nvCxnSpPr>
          <p:cNvPr id="86" name="直接连接符 85"/>
          <p:cNvCxnSpPr>
            <a:stCxn id="85" idx="1"/>
          </p:cNvCxnSpPr>
          <p:nvPr/>
        </p:nvCxnSpPr>
        <p:spPr>
          <a:xfrm flipH="1" flipV="1">
            <a:off x="305194" y="5664204"/>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02" name="圆角矩形 35"/>
          <p:cNvSpPr/>
          <p:nvPr/>
        </p:nvSpPr>
        <p:spPr>
          <a:xfrm>
            <a:off x="5232064" y="1065397"/>
            <a:ext cx="2018688" cy="63015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投资深汕</a:t>
            </a:r>
          </a:p>
        </p:txBody>
      </p:sp>
      <p:sp>
        <p:nvSpPr>
          <p:cNvPr id="103" name="圆角矩形 36"/>
          <p:cNvSpPr/>
          <p:nvPr/>
        </p:nvSpPr>
        <p:spPr>
          <a:xfrm>
            <a:off x="5535149" y="2842941"/>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主导产业</a:t>
            </a:r>
          </a:p>
        </p:txBody>
      </p:sp>
      <p:sp>
        <p:nvSpPr>
          <p:cNvPr id="104" name="圆角矩形 37"/>
          <p:cNvSpPr/>
          <p:nvPr/>
        </p:nvSpPr>
        <p:spPr>
          <a:xfrm>
            <a:off x="5535149" y="1984673"/>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投资资讯</a:t>
            </a:r>
          </a:p>
        </p:txBody>
      </p:sp>
      <p:sp>
        <p:nvSpPr>
          <p:cNvPr id="105" name="圆角矩形 38"/>
          <p:cNvSpPr/>
          <p:nvPr/>
        </p:nvSpPr>
        <p:spPr>
          <a:xfrm>
            <a:off x="5535149" y="3716514"/>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优惠政策</a:t>
            </a:r>
          </a:p>
        </p:txBody>
      </p:sp>
      <p:sp>
        <p:nvSpPr>
          <p:cNvPr id="106" name="圆角矩形 39"/>
          <p:cNvSpPr/>
          <p:nvPr/>
        </p:nvSpPr>
        <p:spPr>
          <a:xfrm>
            <a:off x="5535149" y="4610727"/>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签约项目</a:t>
            </a:r>
          </a:p>
        </p:txBody>
      </p:sp>
      <p:sp>
        <p:nvSpPr>
          <p:cNvPr id="107" name="圆角矩形 40"/>
          <p:cNvSpPr/>
          <p:nvPr/>
        </p:nvSpPr>
        <p:spPr>
          <a:xfrm>
            <a:off x="5535149" y="5465796"/>
            <a:ext cx="1625600" cy="377305"/>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投资咨询</a:t>
            </a:r>
          </a:p>
        </p:txBody>
      </p:sp>
      <p:cxnSp>
        <p:nvCxnSpPr>
          <p:cNvPr id="108" name="直接连接符 107"/>
          <p:cNvCxnSpPr/>
          <p:nvPr/>
        </p:nvCxnSpPr>
        <p:spPr>
          <a:xfrm flipH="1">
            <a:off x="5232064" y="1535718"/>
            <a:ext cx="13252" cy="4128486"/>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直接连接符 108"/>
          <p:cNvCxnSpPr>
            <a:stCxn id="104" idx="1"/>
          </p:cNvCxnSpPr>
          <p:nvPr/>
        </p:nvCxnSpPr>
        <p:spPr>
          <a:xfrm flipH="1" flipV="1">
            <a:off x="5238690" y="2173325"/>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直接连接符 109"/>
          <p:cNvCxnSpPr>
            <a:stCxn id="103" idx="1"/>
          </p:cNvCxnSpPr>
          <p:nvPr/>
        </p:nvCxnSpPr>
        <p:spPr>
          <a:xfrm flipH="1" flipV="1">
            <a:off x="5238690" y="3031593"/>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直接连接符 110"/>
          <p:cNvCxnSpPr>
            <a:stCxn id="105" idx="1"/>
          </p:cNvCxnSpPr>
          <p:nvPr/>
        </p:nvCxnSpPr>
        <p:spPr>
          <a:xfrm flipH="1" flipV="1">
            <a:off x="5238690" y="3905166"/>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2" name="直接连接符 111"/>
          <p:cNvCxnSpPr>
            <a:stCxn id="106" idx="1"/>
          </p:cNvCxnSpPr>
          <p:nvPr/>
        </p:nvCxnSpPr>
        <p:spPr>
          <a:xfrm flipH="1" flipV="1">
            <a:off x="5238690" y="4799379"/>
            <a:ext cx="29645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直接连接符 112"/>
          <p:cNvCxnSpPr>
            <a:stCxn id="107" idx="1"/>
          </p:cNvCxnSpPr>
          <p:nvPr/>
        </p:nvCxnSpPr>
        <p:spPr>
          <a:xfrm flipH="1" flipV="1">
            <a:off x="5238690" y="5654448"/>
            <a:ext cx="296459" cy="1"/>
          </a:xfrm>
          <a:prstGeom prst="line">
            <a:avLst/>
          </a:prstGeom>
        </p:spPr>
        <p:style>
          <a:lnRef idx="3">
            <a:schemeClr val="accent1"/>
          </a:lnRef>
          <a:fillRef idx="0">
            <a:schemeClr val="accent1"/>
          </a:fillRef>
          <a:effectRef idx="2">
            <a:schemeClr val="accent1"/>
          </a:effectRef>
          <a:fontRef idx="minor">
            <a:schemeClr val="tx1"/>
          </a:fontRef>
        </p:style>
      </p:cxnSp>
      <p:sp>
        <p:nvSpPr>
          <p:cNvPr id="116" name="圆角矩形 35"/>
          <p:cNvSpPr/>
          <p:nvPr/>
        </p:nvSpPr>
        <p:spPr>
          <a:xfrm>
            <a:off x="7684309" y="1065397"/>
            <a:ext cx="1992708" cy="611657"/>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鲜美深汕</a:t>
            </a:r>
          </a:p>
        </p:txBody>
      </p:sp>
      <p:sp>
        <p:nvSpPr>
          <p:cNvPr id="117" name="圆角矩形 36"/>
          <p:cNvSpPr/>
          <p:nvPr/>
        </p:nvSpPr>
        <p:spPr>
          <a:xfrm>
            <a:off x="7987394" y="2842941"/>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舌尖之旅</a:t>
            </a:r>
          </a:p>
        </p:txBody>
      </p:sp>
      <p:sp>
        <p:nvSpPr>
          <p:cNvPr id="118" name="圆角矩形 37"/>
          <p:cNvSpPr/>
          <p:nvPr/>
        </p:nvSpPr>
        <p:spPr>
          <a:xfrm>
            <a:off x="7987394" y="1984673"/>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风情美景</a:t>
            </a:r>
          </a:p>
        </p:txBody>
      </p:sp>
      <p:sp>
        <p:nvSpPr>
          <p:cNvPr id="119" name="圆角矩形 38"/>
          <p:cNvSpPr/>
          <p:nvPr/>
        </p:nvSpPr>
        <p:spPr>
          <a:xfrm>
            <a:off x="7987394" y="3716514"/>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品味生活</a:t>
            </a:r>
          </a:p>
        </p:txBody>
      </p:sp>
      <p:sp>
        <p:nvSpPr>
          <p:cNvPr id="120" name="圆角矩形 39"/>
          <p:cNvSpPr/>
          <p:nvPr/>
        </p:nvSpPr>
        <p:spPr>
          <a:xfrm>
            <a:off x="7987394" y="4610727"/>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相约深汕</a:t>
            </a:r>
          </a:p>
        </p:txBody>
      </p:sp>
      <p:sp>
        <p:nvSpPr>
          <p:cNvPr id="121" name="圆角矩形 40"/>
          <p:cNvSpPr/>
          <p:nvPr/>
        </p:nvSpPr>
        <p:spPr>
          <a:xfrm>
            <a:off x="7987394" y="5465796"/>
            <a:ext cx="1625600" cy="377305"/>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便民手册</a:t>
            </a:r>
          </a:p>
        </p:txBody>
      </p:sp>
      <p:cxnSp>
        <p:nvCxnSpPr>
          <p:cNvPr id="122" name="直接连接符 121"/>
          <p:cNvCxnSpPr/>
          <p:nvPr/>
        </p:nvCxnSpPr>
        <p:spPr>
          <a:xfrm flipH="1">
            <a:off x="7684309" y="1535718"/>
            <a:ext cx="13252" cy="4128486"/>
          </a:xfrm>
          <a:prstGeom prst="line">
            <a:avLst/>
          </a:prstGeom>
        </p:spPr>
        <p:style>
          <a:lnRef idx="3">
            <a:schemeClr val="accent3"/>
          </a:lnRef>
          <a:fillRef idx="0">
            <a:schemeClr val="accent3"/>
          </a:fillRef>
          <a:effectRef idx="2">
            <a:schemeClr val="accent3"/>
          </a:effectRef>
          <a:fontRef idx="minor">
            <a:schemeClr val="tx1"/>
          </a:fontRef>
        </p:style>
      </p:cxnSp>
      <p:cxnSp>
        <p:nvCxnSpPr>
          <p:cNvPr id="123" name="直接连接符 122"/>
          <p:cNvCxnSpPr>
            <a:stCxn id="118" idx="1"/>
          </p:cNvCxnSpPr>
          <p:nvPr/>
        </p:nvCxnSpPr>
        <p:spPr>
          <a:xfrm flipH="1" flipV="1">
            <a:off x="7690935" y="2173325"/>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4" name="直接连接符 123"/>
          <p:cNvCxnSpPr>
            <a:stCxn id="117" idx="1"/>
          </p:cNvCxnSpPr>
          <p:nvPr/>
        </p:nvCxnSpPr>
        <p:spPr>
          <a:xfrm flipH="1" flipV="1">
            <a:off x="7690935" y="3031593"/>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5" name="直接连接符 124"/>
          <p:cNvCxnSpPr>
            <a:stCxn id="119" idx="1"/>
          </p:cNvCxnSpPr>
          <p:nvPr/>
        </p:nvCxnSpPr>
        <p:spPr>
          <a:xfrm flipH="1" flipV="1">
            <a:off x="7690935" y="3905166"/>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6" name="直接连接符 125"/>
          <p:cNvCxnSpPr>
            <a:stCxn id="120" idx="1"/>
          </p:cNvCxnSpPr>
          <p:nvPr/>
        </p:nvCxnSpPr>
        <p:spPr>
          <a:xfrm flipH="1" flipV="1">
            <a:off x="7690935" y="4799379"/>
            <a:ext cx="296459"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127" name="直接连接符 126"/>
          <p:cNvCxnSpPr>
            <a:stCxn id="121" idx="1"/>
          </p:cNvCxnSpPr>
          <p:nvPr/>
        </p:nvCxnSpPr>
        <p:spPr>
          <a:xfrm flipH="1" flipV="1">
            <a:off x="7690935" y="5654448"/>
            <a:ext cx="296459" cy="1"/>
          </a:xfrm>
          <a:prstGeom prst="line">
            <a:avLst/>
          </a:prstGeom>
        </p:spPr>
        <p:style>
          <a:lnRef idx="3">
            <a:schemeClr val="accent3"/>
          </a:lnRef>
          <a:fillRef idx="0">
            <a:schemeClr val="accent3"/>
          </a:fillRef>
          <a:effectRef idx="2">
            <a:schemeClr val="accent3"/>
          </a:effectRef>
          <a:fontRef idx="minor">
            <a:schemeClr val="tx1"/>
          </a:fontRef>
        </p:style>
      </p:cxnSp>
      <p:sp>
        <p:nvSpPr>
          <p:cNvPr id="128" name="圆角矩形 35"/>
          <p:cNvSpPr/>
          <p:nvPr/>
        </p:nvSpPr>
        <p:spPr>
          <a:xfrm>
            <a:off x="9882960" y="1065398"/>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spc="300" dirty="0">
                <a:solidFill>
                  <a:prstClr val="white"/>
                </a:solidFill>
                <a:latin typeface="微软雅黑" panose="020B0503020204020204" charset="-122"/>
                <a:ea typeface="微软雅黑" panose="020B0503020204020204" charset="-122"/>
              </a:rPr>
              <a:t>办事大厅</a:t>
            </a:r>
            <a:endPar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129" name="圆角矩形 35"/>
          <p:cNvSpPr/>
          <p:nvPr/>
        </p:nvSpPr>
        <p:spPr>
          <a:xfrm>
            <a:off x="9882960" y="2059536"/>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政务公开</a:t>
            </a:r>
          </a:p>
        </p:txBody>
      </p:sp>
      <p:sp>
        <p:nvSpPr>
          <p:cNvPr id="130" name="圆角矩形 35"/>
          <p:cNvSpPr/>
          <p:nvPr/>
        </p:nvSpPr>
        <p:spPr>
          <a:xfrm>
            <a:off x="9909464" y="3109890"/>
            <a:ext cx="1778346" cy="506638"/>
          </a:xfrm>
          <a:prstGeom prst="round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rPr>
              <a:t>政民互动</a:t>
            </a:r>
          </a:p>
        </p:txBody>
      </p:sp>
      <p:sp>
        <p:nvSpPr>
          <p:cNvPr id="131" name="TextBox 130"/>
          <p:cNvSpPr txBox="1"/>
          <p:nvPr/>
        </p:nvSpPr>
        <p:spPr>
          <a:xfrm>
            <a:off x="373637" y="6453463"/>
            <a:ext cx="7445145" cy="337185"/>
          </a:xfrm>
          <a:prstGeom prst="rect">
            <a:avLst/>
          </a:prstGeom>
          <a:noFill/>
        </p:spPr>
        <p:txBody>
          <a:bodyPr wrap="square" rtlCol="0">
            <a:spAutoFit/>
          </a:bodyPr>
          <a:lstStyle/>
          <a:p>
            <a:r>
              <a:rPr lang="zh-CN" altLang="en-US" sz="1600" b="1" dirty="0">
                <a:solidFill>
                  <a:srgbClr val="FF0000"/>
                </a:solidFill>
                <a:latin typeface="微软雅黑" panose="020B0503020204020204" charset="-122"/>
                <a:ea typeface="微软雅黑" panose="020B0503020204020204" charset="-122"/>
              </a:rPr>
              <a:t>注</a:t>
            </a:r>
            <a:r>
              <a:rPr lang="zh-CN" altLang="en-US" sz="1600" b="1" dirty="0" smtClean="0">
                <a:solidFill>
                  <a:srgbClr val="FF0000"/>
                </a:solidFill>
                <a:latin typeface="微软雅黑" panose="020B0503020204020204" charset="-122"/>
                <a:ea typeface="微软雅黑" panose="020B0503020204020204" charset="-122"/>
              </a:rPr>
              <a:t>：标红部分表示该栏目有信息更新</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054123" y="278624"/>
            <a:ext cx="9367294" cy="633236"/>
          </a:xfrm>
        </p:spPr>
        <p:txBody>
          <a:bodyPr>
            <a:normAutofit/>
          </a:bodyPr>
          <a:lstStyle/>
          <a:p>
            <a:r>
              <a:rPr lang="en-US" altLang="zh-CN" sz="3200" dirty="0"/>
              <a:t>5</a:t>
            </a:r>
            <a:r>
              <a:rPr lang="en-US" altLang="zh-CN" sz="3200" dirty="0" smtClean="0"/>
              <a:t>  </a:t>
            </a:r>
            <a:r>
              <a:rPr lang="zh-CN" altLang="en-US" sz="3200" dirty="0" smtClean="0"/>
              <a:t>后台概况</a:t>
            </a:r>
          </a:p>
        </p:txBody>
      </p:sp>
      <p:pic>
        <p:nvPicPr>
          <p:cNvPr id="2050" name="Picture 2" descr="C:\Users\A33\Desktop\官网后台管理.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 y="1592580"/>
            <a:ext cx="11075670"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52750" y="1833874"/>
            <a:ext cx="8709162" cy="3318686"/>
            <a:chOff x="565157" y="1948324"/>
            <a:chExt cx="8709162" cy="3318686"/>
          </a:xfrm>
        </p:grpSpPr>
        <p:cxnSp>
          <p:nvCxnSpPr>
            <p:cNvPr id="6" name="直接连接符 5"/>
            <p:cNvCxnSpPr/>
            <p:nvPr/>
          </p:nvCxnSpPr>
          <p:spPr>
            <a:xfrm rot="16400343">
              <a:off x="881675" y="339064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93070">
              <a:off x="899729" y="323217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7185798">
              <a:off x="935106" y="30767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7578525">
              <a:off x="987344" y="292651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7971252">
              <a:off x="1055762" y="278332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8363979">
              <a:off x="1139469" y="264907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756707">
              <a:off x="1237372" y="252551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9149434">
              <a:off x="1348197" y="240953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9542161">
              <a:off x="1470496" y="231202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9934889">
              <a:off x="1602678" y="222954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0327616">
              <a:off x="1743017" y="216316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rot="20720343">
              <a:off x="1889686" y="211375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rot="21113070">
              <a:off x="2040771" y="2081947"/>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rot="21505798">
              <a:off x="2194304" y="206816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rot="298525">
              <a:off x="2348281" y="207258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rot="691252">
              <a:off x="2500698" y="209515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p:nvCxnSpPr>
          <p:spPr>
            <a:xfrm rot="1083979">
              <a:off x="2649565" y="21355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2"/>
            <p:cNvCxnSpPr/>
            <p:nvPr/>
          </p:nvCxnSpPr>
          <p:spPr>
            <a:xfrm rot="1476707">
              <a:off x="2792943" y="2193311"/>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3"/>
            <p:cNvCxnSpPr/>
            <p:nvPr/>
          </p:nvCxnSpPr>
          <p:spPr>
            <a:xfrm rot="1869434">
              <a:off x="2928962" y="2267625"/>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4"/>
            <p:cNvCxnSpPr/>
            <p:nvPr/>
          </p:nvCxnSpPr>
          <p:spPr>
            <a:xfrm rot="2262161">
              <a:off x="3055849" y="235754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rot="2654888">
              <a:off x="3171951" y="246189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6"/>
            <p:cNvCxnSpPr/>
            <p:nvPr/>
          </p:nvCxnSpPr>
          <p:spPr>
            <a:xfrm rot="3047616">
              <a:off x="3275753" y="258403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7"/>
            <p:cNvCxnSpPr/>
            <p:nvPr/>
          </p:nvCxnSpPr>
          <p:spPr>
            <a:xfrm rot="3440343">
              <a:off x="3365902" y="2712995"/>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8"/>
            <p:cNvCxnSpPr/>
            <p:nvPr/>
          </p:nvCxnSpPr>
          <p:spPr>
            <a:xfrm rot="3833070">
              <a:off x="3441223" y="285181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29"/>
            <p:cNvCxnSpPr/>
            <p:nvPr/>
          </p:nvCxnSpPr>
          <p:spPr>
            <a:xfrm rot="4225798">
              <a:off x="3500735" y="2998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rot="4618525">
              <a:off x="3543660" y="31516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1"/>
            <p:cNvCxnSpPr/>
            <p:nvPr/>
          </p:nvCxnSpPr>
          <p:spPr>
            <a:xfrm rot="5011252">
              <a:off x="3569440" y="330881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796706">
              <a:off x="3568448" y="362729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6189434">
              <a:off x="3541688" y="378447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6582161">
              <a:off x="3497809" y="3937554"/>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6974888">
              <a:off x="3437383" y="4084523"/>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7367616">
              <a:off x="3361196" y="422347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7760343">
              <a:off x="3270242" y="435258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8153070">
              <a:off x="3165708" y="447018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8545798">
              <a:off x="3048956" y="457001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8938525">
              <a:off x="2921507" y="466014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9331252">
              <a:off x="2785024" y="47347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9723979">
              <a:off x="2641286" y="4792692"/>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116706">
              <a:off x="2492166" y="48333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509434">
              <a:off x="2339608" y="485620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0902162">
              <a:off x="2185602" y="486088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1294888">
              <a:off x="2032155" y="484737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1687615">
              <a:off x="1881267" y="4815830"/>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2080343">
              <a:off x="1734905" y="4766669"/>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2473069">
              <a:off x="1594979" y="470053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2865798">
              <a:off x="1463310" y="4618284"/>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3258524">
              <a:off x="1341618" y="4520993"/>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13651252">
              <a:off x="1231486" y="4409928"/>
              <a:ext cx="0" cy="275248"/>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4043979">
              <a:off x="1134352" y="4291267"/>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4436707">
              <a:off x="1051482" y="4157160"/>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4829434">
              <a:off x="983956" y="40140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5222162">
              <a:off x="932653" y="3863908"/>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5614888">
              <a:off x="898245" y="3708586"/>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16007615">
              <a:off x="881178" y="3550142"/>
              <a:ext cx="0" cy="265792"/>
            </a:xfrm>
            <a:prstGeom prst="line">
              <a:avLst/>
            </a:prstGeom>
            <a:ln w="1905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82158" y="2355047"/>
              <a:ext cx="2490452" cy="2494014"/>
            </a:xfrm>
            <a:prstGeom prst="ellipse">
              <a:avLst/>
            </a:prstGeom>
            <a:solidFill>
              <a:srgbClr val="5B9BD5">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200000">
              <a:off x="565157"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632000">
              <a:off x="578146"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7064000">
              <a:off x="616908"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7496000">
              <a:off x="680832"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7928000">
              <a:off x="768910"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360000">
              <a:off x="879752"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rot="18792000">
              <a:off x="1011612"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19224000">
              <a:off x="1162408"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19656000">
              <a:off x="1329763"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rot="20088000">
              <a:off x="1511038"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520000">
              <a:off x="1703374"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20952000">
              <a:off x="1903738"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rot="21384000">
              <a:off x="2108969"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216000">
              <a:off x="2315832" y="194832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648000">
              <a:off x="2521063" y="19742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1080000">
              <a:off x="2721427" y="2025695"/>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1512000">
              <a:off x="2913763" y="210184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1944000">
              <a:off x="3095038" y="220150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2375999">
              <a:off x="3262393" y="232309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2808000">
              <a:off x="3413190" y="246470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3240000">
              <a:off x="3545049" y="262409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3672000">
              <a:off x="3655891" y="279875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4104000">
              <a:off x="3743969" y="2985926"/>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4535999">
              <a:off x="3807893" y="3182664"/>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4967999">
              <a:off x="3846655" y="338586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5400000">
              <a:off x="3859645" y="359231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5832000">
              <a:off x="3846655" y="3798771"/>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6264000">
              <a:off x="3807893" y="400196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6695999">
              <a:off x="3743969"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7127999">
              <a:off x="3655891" y="438588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7560000">
              <a:off x="3545049"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7992000">
              <a:off x="3413190"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8424000">
              <a:off x="3262393"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8855999">
              <a:off x="3095038"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9287999">
              <a:off x="2913764"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9720000">
              <a:off x="2721427"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0151999">
              <a:off x="2521064"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0584000">
              <a:off x="2315832"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1016000">
              <a:off x="2108969" y="523631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1447999">
              <a:off x="1903738" y="52103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1880000">
              <a:off x="1703374" y="5158938"/>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2311999">
              <a:off x="1511039" y="508278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rot="12744000">
              <a:off x="1329764" y="498313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13176000">
              <a:off x="1162408" y="4861539"/>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3607999">
              <a:off x="1011612" y="471993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4040000">
              <a:off x="879753" y="456054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4471999">
              <a:off x="768910" y="4385883"/>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4904000">
              <a:off x="680832" y="4198707"/>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5335999">
              <a:off x="616908" y="4001970"/>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5767999">
              <a:off x="578146" y="3798772"/>
              <a:ext cx="30700" cy="3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0"/>
            <p:cNvSpPr txBox="1"/>
            <p:nvPr/>
          </p:nvSpPr>
          <p:spPr>
            <a:xfrm>
              <a:off x="1144483" y="2958039"/>
              <a:ext cx="2262360" cy="1200329"/>
            </a:xfrm>
            <a:prstGeom prst="rect">
              <a:avLst/>
            </a:prstGeom>
            <a:noFill/>
          </p:spPr>
          <p:txBody>
            <a:bodyPr wrap="square" rtlCol="0">
              <a:spAutoFit/>
            </a:bodyPr>
            <a:lstStyle/>
            <a:p>
              <a:pPr algn="ctr"/>
              <a:r>
                <a:rPr lang="zh-CN" altLang="en-US" sz="7200" b="1" dirty="0">
                  <a:solidFill>
                    <a:schemeClr val="bg1"/>
                  </a:solidFill>
                  <a:latin typeface="微软雅黑 Light" panose="020B0502040204020203" pitchFamily="34" charset="-122"/>
                  <a:ea typeface="微软雅黑 Light" panose="020B0502040204020203" pitchFamily="34" charset="-122"/>
                </a:rPr>
                <a:t>二</a:t>
              </a:r>
              <a:r>
                <a:rPr lang="en-US" altLang="zh-CN" sz="7200" b="1" dirty="0">
                  <a:solidFill>
                    <a:schemeClr val="bg1"/>
                  </a:solidFill>
                  <a:latin typeface="微软雅黑 Light" panose="020B0502040204020203" pitchFamily="34" charset="-122"/>
                  <a:ea typeface="微软雅黑 Light" panose="020B0502040204020203" pitchFamily="34" charset="-122"/>
                </a:rPr>
                <a:t>.</a:t>
              </a:r>
              <a:endParaRPr lang="zh-CN" altLang="en-US" sz="7200" b="1" dirty="0">
                <a:solidFill>
                  <a:schemeClr val="bg1"/>
                </a:solidFill>
                <a:latin typeface="微软雅黑 Light" panose="020B0502040204020203" pitchFamily="34" charset="-122"/>
                <a:ea typeface="微软雅黑 Light" panose="020B0502040204020203" pitchFamily="34" charset="-122"/>
              </a:endParaRPr>
            </a:p>
          </p:txBody>
        </p:sp>
        <p:sp>
          <p:nvSpPr>
            <p:cNvPr id="113" name="文本框 111"/>
            <p:cNvSpPr txBox="1"/>
            <p:nvPr/>
          </p:nvSpPr>
          <p:spPr>
            <a:xfrm>
              <a:off x="3973580" y="2962353"/>
              <a:ext cx="5300739"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建设规划</a:t>
              </a:r>
            </a:p>
          </p:txBody>
        </p:sp>
        <p:cxnSp>
          <p:nvCxnSpPr>
            <p:cNvPr id="114" name="直线连接符 112"/>
            <p:cNvCxnSpPr/>
            <p:nvPr/>
          </p:nvCxnSpPr>
          <p:spPr>
            <a:xfrm flipV="1">
              <a:off x="3873020" y="3592316"/>
              <a:ext cx="3194672" cy="168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4"/>
  <p:tag name="KSO_WM_UNIT_ID" val="diagram160382_1*m_i*1_4"/>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5_1"/>
  <p:tag name="KSO_WM_UNIT_ID" val="diagram160382_1*m_h_f*1_5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5_1"/>
  <p:tag name="KSO_WM_UNIT_ID" val="diagram160382_1*m_h_a*1_5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5"/>
  <p:tag name="KSO_WM_UNIT_ID" val="diagram160382_1*m_i*1_5"/>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6_1"/>
  <p:tag name="KSO_WM_UNIT_ID" val="diagram160382_1*m_h_f*1_6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6_1"/>
  <p:tag name="KSO_WM_UNIT_ID" val="diagram160382_1*m_h_a*1_6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17.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6"/>
  <p:tag name="KSO_WM_SLIDE_MODEL_TYPE" val="timeline"/>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2"/>
  <p:tag name="KSO_WM_UNIT_ID" val="diagram160382_1*m_i*1_2"/>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i"/>
  <p:tag name="KSO_WM_UNIT_INDEX" val="1_3"/>
  <p:tag name="KSO_WM_UNIT_ID" val="diagram160382_1*m_i*1_3"/>
  <p:tag name="KSO_WM_UNIT_CLEAR" val="1"/>
  <p:tag name="KSO_WM_UNIT_LAYERLEVEL" val="1_1"/>
  <p:tag name="KSO_WM_DIAGRAM_GROUP_CODE" val="m1-1"/>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2_1"/>
  <p:tag name="KSO_WM_UNIT_ID" val="diagram160382_1*m_h_f*1_2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2_1"/>
  <p:tag name="KSO_WM_UNIT_ID" val="diagram160382_1*m_h_a*1_2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3_1"/>
  <p:tag name="KSO_WM_UNIT_ID" val="diagram160382_1*m_h_a*1_3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f"/>
  <p:tag name="KSO_WM_UNIT_INDEX" val="1_4_1"/>
  <p:tag name="KSO_WM_UNIT_ID" val="diagram160382_1*m_h_f*1_4_1"/>
  <p:tag name="KSO_WM_UNIT_CLEAR" val="1"/>
  <p:tag name="KSO_WM_UNIT_LAYERLEVEL" val="1_1_1"/>
  <p:tag name="KSO_WM_UNIT_VALUE" val="42"/>
  <p:tag name="KSO_WM_UNIT_HIGHLIGHT" val="0"/>
  <p:tag name="KSO_WM_UNIT_COMPATIBLE" val="0"/>
  <p:tag name="KSO_WM_UNIT_PRESET_TEXT_INDEX" val="4"/>
  <p:tag name="KSO_WM_UNIT_PRESET_TEXT_LEN" val="56"/>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82"/>
  <p:tag name="KSO_WM_UNIT_TYPE" val="m_h_a"/>
  <p:tag name="KSO_WM_UNIT_INDEX" val="1_4_1"/>
  <p:tag name="KSO_WM_UNIT_ID" val="diagram160382_1*m_h_a*1_4_1"/>
  <p:tag name="KSO_WM_UNIT_CLEAR" val="1"/>
  <p:tag name="KSO_WM_UNIT_LAYERLEVEL" val="1_1_1"/>
  <p:tag name="KSO_WM_UNIT_VALUE" val="10"/>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2307</Words>
  <Application>Microsoft Office PowerPoint</Application>
  <PresentationFormat>自定义</PresentationFormat>
  <Paragraphs>471</Paragraphs>
  <Slides>27</Slides>
  <Notes>20</Notes>
  <HiddenSlides>1</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1  基本信息</vt:lpstr>
      <vt:lpstr>2  运维概况</vt:lpstr>
      <vt:lpstr>3  网站概况</vt:lpstr>
      <vt:lpstr>4  现有栏目（功能）</vt:lpstr>
      <vt:lpstr>5  后台概况</vt:lpstr>
      <vt:lpstr>PowerPoint 演示文稿</vt:lpstr>
      <vt:lpstr>1  建设考核依据</vt:lpstr>
      <vt:lpstr>1  深圳市政府网站考核要求（2018年）</vt:lpstr>
      <vt:lpstr>1  单项否决项考核要点</vt:lpstr>
      <vt:lpstr>2 栏目架构建设规划</vt:lpstr>
      <vt:lpstr>2  栏目架构建设规划</vt:lpstr>
      <vt:lpstr>3  建设思路</vt:lpstr>
      <vt:lpstr>3  分步开发——一期重点</vt:lpstr>
      <vt:lpstr>4  一期重点——考核指标</vt:lpstr>
      <vt:lpstr>4  一期重点——栏目架构</vt:lpstr>
      <vt:lpstr>4  一期重点——栏目架构</vt:lpstr>
      <vt:lpstr>5  分步开发——二期重点</vt:lpstr>
      <vt:lpstr>PowerPoint 演示文稿</vt:lpstr>
      <vt:lpstr>1  进度概况</vt:lpstr>
      <vt:lpstr>2  网站预览——前端页面</vt:lpstr>
      <vt:lpstr>2  网站预览——后台管理</vt:lpstr>
      <vt:lpstr>PowerPoint 演示文稿</vt:lpstr>
      <vt:lpstr>   请示事项</vt:lpstr>
      <vt:lpstr>汇报完毕 请领导批评指正！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aggior11</dc:creator>
  <cp:lastModifiedBy>HP</cp:lastModifiedBy>
  <cp:revision>990</cp:revision>
  <dcterms:created xsi:type="dcterms:W3CDTF">2016-05-17T02:10:00Z</dcterms:created>
  <dcterms:modified xsi:type="dcterms:W3CDTF">2019-01-21T06:15:10Z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